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Gordita Bold" charset="1" panose="00000000000000000000"/>
      <p:regular r:id="rId32"/>
    </p:embeddedFont>
    <p:embeddedFont>
      <p:font typeface="Public Sans" charset="1" panose="00000000000000000000"/>
      <p:regular r:id="rId33"/>
    </p:embeddedFont>
    <p:embeddedFont>
      <p:font typeface="Public Sans Bold" charset="1" panose="00000000000000000000"/>
      <p:regular r:id="rId34"/>
    </p:embeddedFont>
    <p:embeddedFont>
      <p:font typeface="Gordita" charset="1" panose="00000000000000000000"/>
      <p:regular r:id="rId35"/>
    </p:embeddedFont>
    <p:embeddedFont>
      <p:font typeface="Poppins Bold" charset="1" panose="00000800000000000000"/>
      <p:regular r:id="rId39"/>
    </p:embeddedFont>
    <p:embeddedFont>
      <p:font typeface="Arial" charset="1" panose="020B0502020202020204"/>
      <p:regular r:id="rId40"/>
    </p:embeddedFont>
    <p:embeddedFont>
      <p:font typeface="Arial Italics" charset="1" panose="020B0502020202090204"/>
      <p:regular r:id="rId42"/>
    </p:embeddedFont>
    <p:embeddedFont>
      <p:font typeface="Consolas" charset="1" panose="020B060902020403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2.xml" Type="http://schemas.openxmlformats.org/officeDocument/2006/relationships/notesSlide"/><Relationship Id="rId42" Target="fonts/font42.fntdata" Type="http://schemas.openxmlformats.org/officeDocument/2006/relationships/font"/><Relationship Id="rId43" Target="notesSlides/notesSlide3.xml" Type="http://schemas.openxmlformats.org/officeDocument/2006/relationships/notesSlide"/><Relationship Id="rId44" Target="fonts/font44.fntdata" Type="http://schemas.openxmlformats.org/officeDocument/2006/relationships/font"/><Relationship Id="rId45" Target="notesSlides/notesSlide4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9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9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2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61779" y="9258300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261078" y="0"/>
            <a:ext cx="10176340" cy="10287000"/>
            <a:chOff x="0" y="0"/>
            <a:chExt cx="5956300" cy="60210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2"/>
              <a:stretch>
                <a:fillRect l="-69157" t="0" r="-1022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20717" y="2979213"/>
            <a:ext cx="4845843" cy="77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b="true" sz="4572">
                <a:solidFill>
                  <a:srgbClr val="284448"/>
                </a:solidFill>
                <a:latin typeface="Gordita Bold"/>
                <a:ea typeface="Gordita Bold"/>
                <a:cs typeface="Gordita Bold"/>
                <a:sym typeface="Gordita Bold"/>
              </a:rPr>
              <a:t>ANALYSIS OF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0717" y="3764098"/>
            <a:ext cx="6721287" cy="5033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18"/>
              </a:lnSpc>
              <a:spcBef>
                <a:spcPct val="0"/>
              </a:spcBef>
            </a:pPr>
            <a:r>
              <a:rPr lang="en-US" b="true" sz="9584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UK RAILWAY RIDES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470195" cy="10287000"/>
            <a:chOff x="0" y="0"/>
            <a:chExt cx="862692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45115" t="0" r="12900" b="0"/>
            <a:stretch>
              <a:fillRect/>
            </a:stretch>
          </p:blipFill>
          <p:spPr>
            <a:xfrm flipH="false" flipV="false">
              <a:off x="0" y="0"/>
              <a:ext cx="8626927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7212780" y="881680"/>
            <a:ext cx="646918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OPERATIONS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32444" y="2986875"/>
            <a:ext cx="9570889" cy="5198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 total of </a:t>
            </a: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1,613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hours were lost due to delays. 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key causes: 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Signal failures.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technical issues.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taff shortages.</a:t>
            </a:r>
          </a:p>
          <a:p>
            <a:pPr algn="just">
              <a:lnSpc>
                <a:spcPts val="3220"/>
              </a:lnSpc>
            </a:pP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Liverpool to London Euston route — though not the busiest, it had the highest refund amount: over £13,000.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Routes like York to Leeds showed consistent</a:t>
            </a: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on-time arrivals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, proving efficient micro-networks exist.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We also broke down delays by month — with March seeing the most delays and cancellations, likely due to seasonal factors like weather."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212780" y="1750574"/>
            <a:ext cx="646918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PERFORMANCE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A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1497" y="-1566769"/>
            <a:ext cx="7897614" cy="2595469"/>
            <a:chOff x="0" y="0"/>
            <a:chExt cx="2080030" cy="6835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8005" y="9418589"/>
            <a:ext cx="7897614" cy="2595469"/>
            <a:chOff x="0" y="0"/>
            <a:chExt cx="2080030" cy="6835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6436" y="1422341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97036" y="7582099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67860" y="506900"/>
            <a:ext cx="12896800" cy="8751400"/>
          </a:xfrm>
          <a:custGeom>
            <a:avLst/>
            <a:gdLst/>
            <a:ahLst/>
            <a:cxnLst/>
            <a:rect r="r" b="b" t="t" l="l"/>
            <a:pathLst>
              <a:path h="8751400" w="12896800">
                <a:moveTo>
                  <a:pt x="0" y="0"/>
                </a:moveTo>
                <a:lnTo>
                  <a:pt x="12896800" y="0"/>
                </a:lnTo>
                <a:lnTo>
                  <a:pt x="12896800" y="8751400"/>
                </a:lnTo>
                <a:lnTo>
                  <a:pt x="0" y="875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832846" y="5450260"/>
            <a:ext cx="6468863" cy="14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9"/>
              </a:lnSpc>
              <a:spcBef>
                <a:spcPct val="0"/>
              </a:spcBef>
            </a:pPr>
            <a:r>
              <a:rPr lang="en-US" b="true" sz="850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9137" y="9592321"/>
            <a:ext cx="13551581" cy="47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3"/>
              </a:lnSpc>
              <a:spcBef>
                <a:spcPct val="0"/>
              </a:spcBef>
            </a:pPr>
            <a:r>
              <a:rPr lang="en-US" b="true" sz="2795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GOAL: ANALYZE REVENUE, TICKET SALES, AND PASSENGER BEHAVIOR.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470195" cy="10287000"/>
            <a:chOff x="0" y="0"/>
            <a:chExt cx="862692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6286" t="0" r="52752" b="0"/>
            <a:stretch>
              <a:fillRect/>
            </a:stretch>
          </p:blipFill>
          <p:spPr>
            <a:xfrm flipH="false" flipV="false">
              <a:off x="0" y="0"/>
              <a:ext cx="8626927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994328" y="1074966"/>
            <a:ext cx="646918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SALES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94328" y="3215467"/>
            <a:ext cx="10648797" cy="556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2671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Total sales: 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£741,921</a:t>
            </a:r>
          </a:p>
          <a:p>
            <a:pPr algn="just">
              <a:lnSpc>
                <a:spcPts val="3740"/>
              </a:lnSpc>
            </a:pPr>
          </a:p>
          <a:p>
            <a:pPr algn="just">
              <a:lnSpc>
                <a:spcPts val="3740"/>
              </a:lnSpc>
            </a:pPr>
            <a:r>
              <a:rPr lang="en-US" sz="2671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Standard Class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tickets made up </a:t>
            </a:r>
            <a:r>
              <a:rPr lang="en-US" sz="2671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80%</a:t>
            </a:r>
          </a:p>
          <a:p>
            <a:pPr algn="just">
              <a:lnSpc>
                <a:spcPts val="3740"/>
              </a:lnSpc>
            </a:pPr>
            <a:r>
              <a:rPr lang="en-US" sz="2671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Advance tickets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were</a:t>
            </a:r>
            <a:r>
              <a:rPr lang="en-US" sz="2671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the most popular 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with total sales £242K thus, it has the highest % of discount. </a:t>
            </a:r>
          </a:p>
          <a:p>
            <a:pPr algn="just">
              <a:lnSpc>
                <a:spcPts val="3740"/>
              </a:lnSpc>
            </a:pP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Purchases were almost </a:t>
            </a:r>
            <a:r>
              <a:rPr lang="en-US" b="true" sz="2671" u="sng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evenly split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between online (59%) and station sales (41%), showing the growing adoption of digital platforms.</a:t>
            </a:r>
          </a:p>
          <a:p>
            <a:pPr algn="just">
              <a:lnSpc>
                <a:spcPts val="3740"/>
              </a:lnSpc>
            </a:pPr>
          </a:p>
          <a:p>
            <a:pPr algn="just">
              <a:lnSpc>
                <a:spcPts val="3740"/>
              </a:lnSpc>
            </a:pP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Refunds accounted for </a:t>
            </a:r>
            <a:r>
              <a:rPr lang="en-US" sz="2671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£38,702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, with 1,118 refund requests.</a:t>
            </a:r>
          </a:p>
          <a:p>
            <a:pPr algn="just">
              <a:lnSpc>
                <a:spcPts val="3740"/>
              </a:lnSpc>
            </a:pPr>
          </a:p>
          <a:p>
            <a:pPr algn="just">
              <a:lnSpc>
                <a:spcPts val="37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994328" y="1906741"/>
            <a:ext cx="646918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DASHBOARD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51235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93293"/>
            <a:ext cx="8261962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D696E"/>
                </a:solidFill>
                <a:latin typeface="Gordita Bold"/>
                <a:ea typeface="Gordita Bold"/>
                <a:cs typeface="Gordita Bold"/>
                <a:sym typeface="Gordita Bold"/>
              </a:rPr>
              <a:t>SALES </a:t>
            </a: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INSIGHTS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843611" y="3067184"/>
            <a:ext cx="2286258" cy="2301602"/>
          </a:xfrm>
          <a:custGeom>
            <a:avLst/>
            <a:gdLst/>
            <a:ahLst/>
            <a:cxnLst/>
            <a:rect r="r" b="b" t="t" l="l"/>
            <a:pathLst>
              <a:path h="2301602" w="2286258">
                <a:moveTo>
                  <a:pt x="0" y="0"/>
                </a:moveTo>
                <a:lnTo>
                  <a:pt x="2286258" y="0"/>
                </a:lnTo>
                <a:lnTo>
                  <a:pt x="2286258" y="2301601"/>
                </a:lnTo>
                <a:lnTo>
                  <a:pt x="0" y="2301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72389" y="2930624"/>
            <a:ext cx="1343223" cy="2193017"/>
          </a:xfrm>
          <a:custGeom>
            <a:avLst/>
            <a:gdLst/>
            <a:ahLst/>
            <a:cxnLst/>
            <a:rect r="r" b="b" t="t" l="l"/>
            <a:pathLst>
              <a:path h="2193017" w="1343223">
                <a:moveTo>
                  <a:pt x="0" y="0"/>
                </a:moveTo>
                <a:lnTo>
                  <a:pt x="1343222" y="0"/>
                </a:lnTo>
                <a:lnTo>
                  <a:pt x="1343222" y="2193017"/>
                </a:lnTo>
                <a:lnTo>
                  <a:pt x="0" y="2193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4445" y="3082795"/>
            <a:ext cx="3411468" cy="1599126"/>
          </a:xfrm>
          <a:custGeom>
            <a:avLst/>
            <a:gdLst/>
            <a:ahLst/>
            <a:cxnLst/>
            <a:rect r="r" b="b" t="t" l="l"/>
            <a:pathLst>
              <a:path h="1599126" w="3411468">
                <a:moveTo>
                  <a:pt x="0" y="0"/>
                </a:moveTo>
                <a:lnTo>
                  <a:pt x="3411468" y="0"/>
                </a:lnTo>
                <a:lnTo>
                  <a:pt x="3411468" y="1599126"/>
                </a:lnTo>
                <a:lnTo>
                  <a:pt x="0" y="1599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763293">
            <a:off x="2903189" y="3382470"/>
            <a:ext cx="1541099" cy="976671"/>
          </a:xfrm>
          <a:custGeom>
            <a:avLst/>
            <a:gdLst/>
            <a:ahLst/>
            <a:cxnLst/>
            <a:rect r="r" b="b" t="t" l="l"/>
            <a:pathLst>
              <a:path h="976671" w="1541099">
                <a:moveTo>
                  <a:pt x="0" y="0"/>
                </a:moveTo>
                <a:lnTo>
                  <a:pt x="1541098" y="0"/>
                </a:lnTo>
                <a:lnTo>
                  <a:pt x="1541098" y="976671"/>
                </a:lnTo>
                <a:lnTo>
                  <a:pt x="0" y="976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9447" y="5066491"/>
            <a:ext cx="5303663" cy="479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Passengers are price-sensitive; cost-efficient tickets drive demand.</a:t>
            </a: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Average ticket price: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£23.44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Most Class Purchased: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Standard class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The highest sales: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Advance tickets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55% sold with discount 50%.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Anytime tickets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are full price and flexible but have lower sales. 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This shows most passengers prefer cheaper tickets over flexibility.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92169" y="5317184"/>
            <a:ext cx="5541974" cy="359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Digital channels are preferred, supporting investment in the online booking experience. 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58%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of tickets were bought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online.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Most common payment methods: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Credit Card and Contactless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395031" y="5402117"/>
            <a:ext cx="5323522" cy="399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Either passengers are unaware of their eligibility, or the refund process is difficult.</a:t>
            </a: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 could boost customer satisfaction without significantly increasing refund costs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Only about 27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%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of total illigable refunded transactions involved a refund request.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445460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9289" y="3229523"/>
            <a:ext cx="1854861" cy="1800901"/>
          </a:xfrm>
          <a:custGeom>
            <a:avLst/>
            <a:gdLst/>
            <a:ahLst/>
            <a:cxnLst/>
            <a:rect r="r" b="b" t="t" l="l"/>
            <a:pathLst>
              <a:path h="1800901" w="1854861">
                <a:moveTo>
                  <a:pt x="0" y="0"/>
                </a:moveTo>
                <a:lnTo>
                  <a:pt x="1854861" y="0"/>
                </a:lnTo>
                <a:lnTo>
                  <a:pt x="1854861" y="1800902"/>
                </a:lnTo>
                <a:lnTo>
                  <a:pt x="0" y="180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41964" y="2924881"/>
            <a:ext cx="2734579" cy="2734579"/>
          </a:xfrm>
          <a:custGeom>
            <a:avLst/>
            <a:gdLst/>
            <a:ahLst/>
            <a:cxnLst/>
            <a:rect r="r" b="b" t="t" l="l"/>
            <a:pathLst>
              <a:path h="2734579" w="2734579">
                <a:moveTo>
                  <a:pt x="0" y="0"/>
                </a:moveTo>
                <a:lnTo>
                  <a:pt x="2734580" y="0"/>
                </a:lnTo>
                <a:lnTo>
                  <a:pt x="2734580" y="2734579"/>
                </a:lnTo>
                <a:lnTo>
                  <a:pt x="0" y="2734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1719" y="3229523"/>
            <a:ext cx="1825544" cy="1668091"/>
          </a:xfrm>
          <a:custGeom>
            <a:avLst/>
            <a:gdLst/>
            <a:ahLst/>
            <a:cxnLst/>
            <a:rect r="r" b="b" t="t" l="l"/>
            <a:pathLst>
              <a:path h="1668091" w="1825544">
                <a:moveTo>
                  <a:pt x="0" y="0"/>
                </a:moveTo>
                <a:lnTo>
                  <a:pt x="1825544" y="0"/>
                </a:lnTo>
                <a:lnTo>
                  <a:pt x="1825544" y="1668092"/>
                </a:lnTo>
                <a:lnTo>
                  <a:pt x="0" y="166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45256"/>
            <a:ext cx="9950001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D696E"/>
                </a:solidFill>
                <a:latin typeface="Gordita Bold"/>
                <a:ea typeface="Gordita Bold"/>
                <a:cs typeface="Gordita Bold"/>
                <a:sym typeface="Gordita Bold"/>
              </a:rPr>
              <a:t>PERFORMANCE </a:t>
            </a: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259814"/>
            <a:ext cx="5068088" cy="479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These are high-traffic routes, worth prioritizing for service improvements.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Busiest departure station: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Manchester Piccadilly 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Top destination station: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Birm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ng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am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New St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et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Highest traffic route: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Manchester ⟶ Liverpool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74381" y="5259814"/>
            <a:ext cx="5541974" cy="399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Operational performance is generally good, but delays still occur.</a:t>
            </a: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  <a:p>
            <a:pPr algn="l">
              <a:lnSpc>
                <a:spcPts val="3220"/>
              </a:lnSpc>
            </a:pP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Most Journeys Are On Time by </a:t>
            </a:r>
            <a:r>
              <a:rPr lang="en-US" b="true" sz="23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87%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193949" y="5259814"/>
            <a:ext cx="5065351" cy="279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Delays Reasons: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he top causes from all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as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ns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list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are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Wea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ther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ig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na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Failu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 marL="496571" indent="-248285" lvl="1">
              <a:lnSpc>
                <a:spcPts val="322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ec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hn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ic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 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Issues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51235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6881" y="3875753"/>
            <a:ext cx="2570396" cy="1628988"/>
          </a:xfrm>
          <a:custGeom>
            <a:avLst/>
            <a:gdLst/>
            <a:ahLst/>
            <a:cxnLst/>
            <a:rect r="r" b="b" t="t" l="l"/>
            <a:pathLst>
              <a:path h="1628988" w="2570396">
                <a:moveTo>
                  <a:pt x="0" y="0"/>
                </a:moveTo>
                <a:lnTo>
                  <a:pt x="2570396" y="0"/>
                </a:lnTo>
                <a:lnTo>
                  <a:pt x="2570396" y="1628988"/>
                </a:lnTo>
                <a:lnTo>
                  <a:pt x="0" y="1628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75246" y="3653034"/>
            <a:ext cx="1584862" cy="2074426"/>
          </a:xfrm>
          <a:custGeom>
            <a:avLst/>
            <a:gdLst/>
            <a:ahLst/>
            <a:cxnLst/>
            <a:rect r="r" b="b" t="t" l="l"/>
            <a:pathLst>
              <a:path h="2074426" w="1584862">
                <a:moveTo>
                  <a:pt x="0" y="0"/>
                </a:moveTo>
                <a:lnTo>
                  <a:pt x="1584862" y="0"/>
                </a:lnTo>
                <a:lnTo>
                  <a:pt x="1584862" y="2074426"/>
                </a:lnTo>
                <a:lnTo>
                  <a:pt x="0" y="20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8077" y="3539446"/>
            <a:ext cx="2286258" cy="2301602"/>
          </a:xfrm>
          <a:custGeom>
            <a:avLst/>
            <a:gdLst/>
            <a:ahLst/>
            <a:cxnLst/>
            <a:rect r="r" b="b" t="t" l="l"/>
            <a:pathLst>
              <a:path h="2301602" w="2286258">
                <a:moveTo>
                  <a:pt x="0" y="0"/>
                </a:moveTo>
                <a:lnTo>
                  <a:pt x="2286258" y="0"/>
                </a:lnTo>
                <a:lnTo>
                  <a:pt x="2286258" y="2301602"/>
                </a:lnTo>
                <a:lnTo>
                  <a:pt x="0" y="230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0202" y="1691754"/>
            <a:ext cx="8261962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665833"/>
            <a:ext cx="4866758" cy="199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Offer promotions on less-busy routes.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Adjust prices slightly on consistently full journeys.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373013" y="6689485"/>
            <a:ext cx="5541974" cy="239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Promote digital platforms further (e.g., mobile app features like delay alerts, check-in, loyalty points).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Add personalization (e.g., frequently traveled routes, fastest trains).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193949" y="6665833"/>
            <a:ext cx="5065351" cy="279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Advertise and notify delayed passengers about refund eligibility. 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Introduce a self-service refund request option in the app/website.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40487" y="3328721"/>
            <a:ext cx="2292967" cy="2292967"/>
          </a:xfrm>
          <a:custGeom>
            <a:avLst/>
            <a:gdLst/>
            <a:ahLst/>
            <a:cxnLst/>
            <a:rect r="r" b="b" t="t" l="l"/>
            <a:pathLst>
              <a:path h="2292967" w="2292967">
                <a:moveTo>
                  <a:pt x="0" y="0"/>
                </a:moveTo>
                <a:lnTo>
                  <a:pt x="2292967" y="0"/>
                </a:lnTo>
                <a:lnTo>
                  <a:pt x="2292967" y="2292966"/>
                </a:lnTo>
                <a:lnTo>
                  <a:pt x="0" y="2292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72045" y="3425811"/>
            <a:ext cx="1885192" cy="2220136"/>
          </a:xfrm>
          <a:custGeom>
            <a:avLst/>
            <a:gdLst/>
            <a:ahLst/>
            <a:cxnLst/>
            <a:rect r="r" b="b" t="t" l="l"/>
            <a:pathLst>
              <a:path h="2220136" w="1885192">
                <a:moveTo>
                  <a:pt x="0" y="0"/>
                </a:moveTo>
                <a:lnTo>
                  <a:pt x="1885192" y="0"/>
                </a:lnTo>
                <a:lnTo>
                  <a:pt x="1885192" y="2220136"/>
                </a:lnTo>
                <a:lnTo>
                  <a:pt x="0" y="2220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05088" y="3012718"/>
            <a:ext cx="1403987" cy="2924973"/>
          </a:xfrm>
          <a:custGeom>
            <a:avLst/>
            <a:gdLst/>
            <a:ahLst/>
            <a:cxnLst/>
            <a:rect r="r" b="b" t="t" l="l"/>
            <a:pathLst>
              <a:path h="2924973" w="1403987">
                <a:moveTo>
                  <a:pt x="0" y="0"/>
                </a:moveTo>
                <a:lnTo>
                  <a:pt x="1403987" y="0"/>
                </a:lnTo>
                <a:lnTo>
                  <a:pt x="1403987" y="2924973"/>
                </a:lnTo>
                <a:lnTo>
                  <a:pt x="0" y="292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9086" y="3328721"/>
            <a:ext cx="2138441" cy="2347590"/>
          </a:xfrm>
          <a:custGeom>
            <a:avLst/>
            <a:gdLst/>
            <a:ahLst/>
            <a:cxnLst/>
            <a:rect r="r" b="b" t="t" l="l"/>
            <a:pathLst>
              <a:path h="2347590" w="2138441">
                <a:moveTo>
                  <a:pt x="0" y="0"/>
                </a:moveTo>
                <a:lnTo>
                  <a:pt x="2138441" y="0"/>
                </a:lnTo>
                <a:lnTo>
                  <a:pt x="2138441" y="2347590"/>
                </a:lnTo>
                <a:lnTo>
                  <a:pt x="0" y="2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0202" y="1711613"/>
            <a:ext cx="11012941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D696E"/>
                </a:solidFill>
                <a:latin typeface="Gordita Bold"/>
                <a:ea typeface="Gordita Bold"/>
                <a:cs typeface="Gordita Bold"/>
                <a:sym typeface="Gordita Bold"/>
              </a:rPr>
              <a:t>SUGGESTED</a:t>
            </a: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 FUTURE PLANS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9300" y="6231287"/>
            <a:ext cx="3655342" cy="199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Launching recruitment events to increase the staff team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Develop training plans to whole staff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99936" y="6285911"/>
            <a:ext cx="5844857" cy="359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Due data limitations, key questions around passenger capacity and pricing couldn’t be fully answered.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providing detailed and well descriptive data, we could launch loyalty campaigns, targeted ads, and offering discounts for families and children during holidays like Mother’s Day and national celebrations.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30087" y="6115133"/>
            <a:ext cx="3929213" cy="279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Set up 24/7 maintenance teams with smart tools for quick repairs. Keep stations clean and safe with regular checks. Maintain power, security, and passenger systems daily.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A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1497" y="-1566769"/>
            <a:ext cx="7897614" cy="2595469"/>
            <a:chOff x="0" y="0"/>
            <a:chExt cx="2080030" cy="6835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8005" y="9418589"/>
            <a:ext cx="7897614" cy="2595469"/>
            <a:chOff x="0" y="0"/>
            <a:chExt cx="2080030" cy="6835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6436" y="1422341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97036" y="7582099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4426" y="3175536"/>
            <a:ext cx="15319148" cy="40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28"/>
              </a:lnSpc>
              <a:spcBef>
                <a:spcPct val="0"/>
              </a:spcBef>
            </a:pPr>
            <a:r>
              <a:rPr lang="en-US" b="true" sz="1166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IMPLEMENTATION PHASE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53875" y="1518475"/>
            <a:ext cx="7250250" cy="7250250"/>
            <a:chOff x="0" y="0"/>
            <a:chExt cx="9667000" cy="966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66986" cy="9666986"/>
            </a:xfrm>
            <a:custGeom>
              <a:avLst/>
              <a:gdLst/>
              <a:ahLst/>
              <a:cxnLst/>
              <a:rect r="r" b="b" t="t" l="l"/>
              <a:pathLst>
                <a:path h="9666986" w="9666986">
                  <a:moveTo>
                    <a:pt x="0" y="4833493"/>
                  </a:moveTo>
                  <a:cubicBezTo>
                    <a:pt x="0" y="2164080"/>
                    <a:pt x="2164080" y="0"/>
                    <a:pt x="4833493" y="0"/>
                  </a:cubicBezTo>
                  <a:lnTo>
                    <a:pt x="4833493" y="12700"/>
                  </a:lnTo>
                  <a:lnTo>
                    <a:pt x="4833493" y="0"/>
                  </a:lnTo>
                  <a:cubicBezTo>
                    <a:pt x="7502906" y="0"/>
                    <a:pt x="9666986" y="2164080"/>
                    <a:pt x="9666986" y="4833493"/>
                  </a:cubicBezTo>
                  <a:lnTo>
                    <a:pt x="9654286" y="4833493"/>
                  </a:lnTo>
                  <a:lnTo>
                    <a:pt x="9666986" y="4833493"/>
                  </a:lnTo>
                  <a:cubicBezTo>
                    <a:pt x="9666986" y="7502906"/>
                    <a:pt x="7502906" y="9666986"/>
                    <a:pt x="4833493" y="9666986"/>
                  </a:cubicBezTo>
                  <a:lnTo>
                    <a:pt x="4833493" y="9654286"/>
                  </a:lnTo>
                  <a:lnTo>
                    <a:pt x="4833493" y="9666986"/>
                  </a:lnTo>
                  <a:cubicBezTo>
                    <a:pt x="2164080" y="9666986"/>
                    <a:pt x="0" y="7502906"/>
                    <a:pt x="0" y="4833493"/>
                  </a:cubicBezTo>
                  <a:lnTo>
                    <a:pt x="12700" y="4833493"/>
                  </a:lnTo>
                  <a:lnTo>
                    <a:pt x="25400" y="4833493"/>
                  </a:lnTo>
                  <a:lnTo>
                    <a:pt x="12700" y="4833493"/>
                  </a:lnTo>
                  <a:lnTo>
                    <a:pt x="0" y="4833493"/>
                  </a:lnTo>
                  <a:moveTo>
                    <a:pt x="25400" y="4833493"/>
                  </a:moveTo>
                  <a:cubicBezTo>
                    <a:pt x="25400" y="4840478"/>
                    <a:pt x="19685" y="4846193"/>
                    <a:pt x="12700" y="4846193"/>
                  </a:cubicBezTo>
                  <a:cubicBezTo>
                    <a:pt x="5715" y="4846193"/>
                    <a:pt x="0" y="4840478"/>
                    <a:pt x="0" y="4833493"/>
                  </a:cubicBezTo>
                  <a:cubicBezTo>
                    <a:pt x="0" y="4826508"/>
                    <a:pt x="5715" y="4820793"/>
                    <a:pt x="12700" y="4820793"/>
                  </a:cubicBezTo>
                  <a:cubicBezTo>
                    <a:pt x="19685" y="4820793"/>
                    <a:pt x="25400" y="4826508"/>
                    <a:pt x="25400" y="4833493"/>
                  </a:cubicBezTo>
                  <a:cubicBezTo>
                    <a:pt x="25400" y="7488936"/>
                    <a:pt x="2178050" y="9641586"/>
                    <a:pt x="4833493" y="9641586"/>
                  </a:cubicBezTo>
                  <a:cubicBezTo>
                    <a:pt x="7488936" y="9641586"/>
                    <a:pt x="9641586" y="7488936"/>
                    <a:pt x="9641586" y="4833493"/>
                  </a:cubicBezTo>
                  <a:cubicBezTo>
                    <a:pt x="9641586" y="2178050"/>
                    <a:pt x="7488936" y="25400"/>
                    <a:pt x="4833493" y="25400"/>
                  </a:cubicBezTo>
                  <a:lnTo>
                    <a:pt x="4833493" y="12700"/>
                  </a:lnTo>
                  <a:lnTo>
                    <a:pt x="4833493" y="25400"/>
                  </a:lnTo>
                  <a:cubicBezTo>
                    <a:pt x="2178050" y="25400"/>
                    <a:pt x="25400" y="2178050"/>
                    <a:pt x="25400" y="4833493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45800" y="1910400"/>
            <a:ext cx="6466200" cy="6466200"/>
            <a:chOff x="0" y="0"/>
            <a:chExt cx="8621600" cy="862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21649" cy="8621649"/>
            </a:xfrm>
            <a:custGeom>
              <a:avLst/>
              <a:gdLst/>
              <a:ahLst/>
              <a:cxnLst/>
              <a:rect r="r" b="b" t="t" l="l"/>
              <a:pathLst>
                <a:path h="8621649" w="8621649">
                  <a:moveTo>
                    <a:pt x="0" y="4310761"/>
                  </a:moveTo>
                  <a:cubicBezTo>
                    <a:pt x="0" y="1930019"/>
                    <a:pt x="1930019" y="0"/>
                    <a:pt x="4310761" y="0"/>
                  </a:cubicBezTo>
                  <a:cubicBezTo>
                    <a:pt x="6691503" y="0"/>
                    <a:pt x="8621649" y="1930019"/>
                    <a:pt x="8621649" y="4310761"/>
                  </a:cubicBezTo>
                  <a:cubicBezTo>
                    <a:pt x="8621649" y="6691503"/>
                    <a:pt x="6691630" y="8621649"/>
                    <a:pt x="4310761" y="8621649"/>
                  </a:cubicBezTo>
                  <a:cubicBezTo>
                    <a:pt x="1929892" y="8621649"/>
                    <a:pt x="0" y="6691630"/>
                    <a:pt x="0" y="4310761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89714" y="1302414"/>
            <a:ext cx="6523500" cy="8005288"/>
            <a:chOff x="0" y="0"/>
            <a:chExt cx="8698000" cy="106737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97976" cy="10673715"/>
            </a:xfrm>
            <a:custGeom>
              <a:avLst/>
              <a:gdLst/>
              <a:ahLst/>
              <a:cxnLst/>
              <a:rect r="r" b="b" t="t" l="l"/>
              <a:pathLst>
                <a:path h="10673715" w="8697976">
                  <a:moveTo>
                    <a:pt x="0" y="5336921"/>
                  </a:moveTo>
                  <a:cubicBezTo>
                    <a:pt x="0" y="2389378"/>
                    <a:pt x="1947164" y="0"/>
                    <a:pt x="4348988" y="0"/>
                  </a:cubicBezTo>
                  <a:cubicBezTo>
                    <a:pt x="6750812" y="0"/>
                    <a:pt x="8697976" y="2389378"/>
                    <a:pt x="8697976" y="5336921"/>
                  </a:cubicBezTo>
                  <a:cubicBezTo>
                    <a:pt x="8697976" y="8284464"/>
                    <a:pt x="6750939" y="10673715"/>
                    <a:pt x="4348988" y="10673715"/>
                  </a:cubicBezTo>
                  <a:cubicBezTo>
                    <a:pt x="1947037" y="10673715"/>
                    <a:pt x="0" y="8284337"/>
                    <a:pt x="0" y="53369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372984" y="3532700"/>
            <a:ext cx="8223228" cy="5691798"/>
          </a:xfrm>
          <a:custGeom>
            <a:avLst/>
            <a:gdLst/>
            <a:ahLst/>
            <a:cxnLst/>
            <a:rect r="r" b="b" t="t" l="l"/>
            <a:pathLst>
              <a:path h="5691798" w="8223228">
                <a:moveTo>
                  <a:pt x="0" y="0"/>
                </a:moveTo>
                <a:lnTo>
                  <a:pt x="8223228" y="0"/>
                </a:lnTo>
                <a:lnTo>
                  <a:pt x="8223228" y="5691798"/>
                </a:lnTo>
                <a:lnTo>
                  <a:pt x="0" y="5691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38" r="0" b="-938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460677"/>
            <a:ext cx="3926083" cy="1449723"/>
            <a:chOff x="0" y="0"/>
            <a:chExt cx="2558572" cy="9447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58572" cy="944764"/>
            </a:xfrm>
            <a:custGeom>
              <a:avLst/>
              <a:gdLst/>
              <a:ahLst/>
              <a:cxnLst/>
              <a:rect r="r" b="b" t="t" l="l"/>
              <a:pathLst>
                <a:path h="944764" w="2558572">
                  <a:moveTo>
                    <a:pt x="0" y="0"/>
                  </a:moveTo>
                  <a:lnTo>
                    <a:pt x="2558572" y="0"/>
                  </a:lnTo>
                  <a:lnTo>
                    <a:pt x="2558572" y="944764"/>
                  </a:lnTo>
                  <a:lnTo>
                    <a:pt x="0" y="9447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58572" cy="992389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799" b="true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” raw ”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865987" y="7296691"/>
            <a:ext cx="759476" cy="759476"/>
          </a:xfrm>
          <a:custGeom>
            <a:avLst/>
            <a:gdLst/>
            <a:ahLst/>
            <a:cxnLst/>
            <a:rect r="r" b="b" t="t" l="l"/>
            <a:pathLst>
              <a:path h="759476" w="759476">
                <a:moveTo>
                  <a:pt x="0" y="0"/>
                </a:moveTo>
                <a:lnTo>
                  <a:pt x="759476" y="0"/>
                </a:lnTo>
                <a:lnTo>
                  <a:pt x="759476" y="759476"/>
                </a:lnTo>
                <a:lnTo>
                  <a:pt x="0" y="759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91788" y="2162246"/>
            <a:ext cx="7833930" cy="1359920"/>
            <a:chOff x="0" y="0"/>
            <a:chExt cx="10445240" cy="18132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45240" cy="1813227"/>
            </a:xfrm>
            <a:custGeom>
              <a:avLst/>
              <a:gdLst/>
              <a:ahLst/>
              <a:cxnLst/>
              <a:rect r="r" b="b" t="t" l="l"/>
              <a:pathLst>
                <a:path h="1813227" w="10445240">
                  <a:moveTo>
                    <a:pt x="0" y="0"/>
                  </a:moveTo>
                  <a:lnTo>
                    <a:pt x="10445240" y="0"/>
                  </a:lnTo>
                  <a:lnTo>
                    <a:pt x="10445240" y="1813227"/>
                  </a:lnTo>
                  <a:lnTo>
                    <a:pt x="0" y="1813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0445240" cy="18703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data in </a:t>
              </a:r>
              <a:r>
                <a:rPr lang="en-US" sz="2799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Reason for Delay</a:t>
              </a: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Column has empty cells as the train arrived on time so there was no delay.</a:t>
              </a: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                                                                           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24121" y="2162246"/>
            <a:ext cx="8223228" cy="930730"/>
            <a:chOff x="0" y="0"/>
            <a:chExt cx="10964304" cy="12409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64304" cy="1240974"/>
            </a:xfrm>
            <a:custGeom>
              <a:avLst/>
              <a:gdLst/>
              <a:ahLst/>
              <a:cxnLst/>
              <a:rect r="r" b="b" t="t" l="l"/>
              <a:pathLst>
                <a:path h="1240974" w="10964304">
                  <a:moveTo>
                    <a:pt x="0" y="0"/>
                  </a:moveTo>
                  <a:lnTo>
                    <a:pt x="10964304" y="0"/>
                  </a:lnTo>
                  <a:lnTo>
                    <a:pt x="10964304" y="1240974"/>
                  </a:lnTo>
                  <a:lnTo>
                    <a:pt x="0" y="12409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0964304" cy="12981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values in </a:t>
              </a:r>
              <a:r>
                <a:rPr lang="en-US" sz="2799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Reason for Delay</a:t>
              </a: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Column have duplicated values in a different spelling.                                                                                              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642515" y="384387"/>
            <a:ext cx="1233570" cy="1134088"/>
          </a:xfrm>
          <a:custGeom>
            <a:avLst/>
            <a:gdLst/>
            <a:ahLst/>
            <a:cxnLst/>
            <a:rect r="r" b="b" t="t" l="l"/>
            <a:pathLst>
              <a:path h="1134088" w="1233570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91788" y="3522166"/>
            <a:ext cx="7780762" cy="5755676"/>
          </a:xfrm>
          <a:custGeom>
            <a:avLst/>
            <a:gdLst/>
            <a:ahLst/>
            <a:cxnLst/>
            <a:rect r="r" b="b" t="t" l="l"/>
            <a:pathLst>
              <a:path h="5755676" w="7780762">
                <a:moveTo>
                  <a:pt x="0" y="0"/>
                </a:moveTo>
                <a:lnTo>
                  <a:pt x="7780762" y="0"/>
                </a:lnTo>
                <a:lnTo>
                  <a:pt x="7780762" y="5755676"/>
                </a:lnTo>
                <a:lnTo>
                  <a:pt x="0" y="57556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85" t="0" r="-5585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53875" y="1518475"/>
            <a:ext cx="7250250" cy="7250250"/>
            <a:chOff x="0" y="0"/>
            <a:chExt cx="9667000" cy="966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66986" cy="9666986"/>
            </a:xfrm>
            <a:custGeom>
              <a:avLst/>
              <a:gdLst/>
              <a:ahLst/>
              <a:cxnLst/>
              <a:rect r="r" b="b" t="t" l="l"/>
              <a:pathLst>
                <a:path h="9666986" w="9666986">
                  <a:moveTo>
                    <a:pt x="0" y="4833493"/>
                  </a:moveTo>
                  <a:cubicBezTo>
                    <a:pt x="0" y="2164080"/>
                    <a:pt x="2164080" y="0"/>
                    <a:pt x="4833493" y="0"/>
                  </a:cubicBezTo>
                  <a:lnTo>
                    <a:pt x="4833493" y="12700"/>
                  </a:lnTo>
                  <a:lnTo>
                    <a:pt x="4833493" y="0"/>
                  </a:lnTo>
                  <a:cubicBezTo>
                    <a:pt x="7502906" y="0"/>
                    <a:pt x="9666986" y="2164080"/>
                    <a:pt x="9666986" y="4833493"/>
                  </a:cubicBezTo>
                  <a:lnTo>
                    <a:pt x="9654286" y="4833493"/>
                  </a:lnTo>
                  <a:lnTo>
                    <a:pt x="9666986" y="4833493"/>
                  </a:lnTo>
                  <a:cubicBezTo>
                    <a:pt x="9666986" y="7502906"/>
                    <a:pt x="7502906" y="9666986"/>
                    <a:pt x="4833493" y="9666986"/>
                  </a:cubicBezTo>
                  <a:lnTo>
                    <a:pt x="4833493" y="9654286"/>
                  </a:lnTo>
                  <a:lnTo>
                    <a:pt x="4833493" y="9666986"/>
                  </a:lnTo>
                  <a:cubicBezTo>
                    <a:pt x="2164080" y="9666986"/>
                    <a:pt x="0" y="7502906"/>
                    <a:pt x="0" y="4833493"/>
                  </a:cubicBezTo>
                  <a:lnTo>
                    <a:pt x="12700" y="4833493"/>
                  </a:lnTo>
                  <a:lnTo>
                    <a:pt x="25400" y="4833493"/>
                  </a:lnTo>
                  <a:lnTo>
                    <a:pt x="12700" y="4833493"/>
                  </a:lnTo>
                  <a:lnTo>
                    <a:pt x="0" y="4833493"/>
                  </a:lnTo>
                  <a:moveTo>
                    <a:pt x="25400" y="4833493"/>
                  </a:moveTo>
                  <a:cubicBezTo>
                    <a:pt x="25400" y="4840478"/>
                    <a:pt x="19685" y="4846193"/>
                    <a:pt x="12700" y="4846193"/>
                  </a:cubicBezTo>
                  <a:cubicBezTo>
                    <a:pt x="5715" y="4846193"/>
                    <a:pt x="0" y="4840478"/>
                    <a:pt x="0" y="4833493"/>
                  </a:cubicBezTo>
                  <a:cubicBezTo>
                    <a:pt x="0" y="4826508"/>
                    <a:pt x="5715" y="4820793"/>
                    <a:pt x="12700" y="4820793"/>
                  </a:cubicBezTo>
                  <a:cubicBezTo>
                    <a:pt x="19685" y="4820793"/>
                    <a:pt x="25400" y="4826508"/>
                    <a:pt x="25400" y="4833493"/>
                  </a:cubicBezTo>
                  <a:cubicBezTo>
                    <a:pt x="25400" y="7488936"/>
                    <a:pt x="2178050" y="9641586"/>
                    <a:pt x="4833493" y="9641586"/>
                  </a:cubicBezTo>
                  <a:cubicBezTo>
                    <a:pt x="7488936" y="9641586"/>
                    <a:pt x="9641586" y="7488936"/>
                    <a:pt x="9641586" y="4833493"/>
                  </a:cubicBezTo>
                  <a:cubicBezTo>
                    <a:pt x="9641586" y="2178050"/>
                    <a:pt x="7488936" y="25400"/>
                    <a:pt x="4833493" y="25400"/>
                  </a:cubicBezTo>
                  <a:lnTo>
                    <a:pt x="4833493" y="12700"/>
                  </a:lnTo>
                  <a:lnTo>
                    <a:pt x="4833493" y="25400"/>
                  </a:lnTo>
                  <a:cubicBezTo>
                    <a:pt x="2178050" y="25400"/>
                    <a:pt x="25400" y="2178050"/>
                    <a:pt x="25400" y="4833493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45800" y="1910400"/>
            <a:ext cx="6466200" cy="6466200"/>
            <a:chOff x="0" y="0"/>
            <a:chExt cx="8621600" cy="862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21649" cy="8621649"/>
            </a:xfrm>
            <a:custGeom>
              <a:avLst/>
              <a:gdLst/>
              <a:ahLst/>
              <a:cxnLst/>
              <a:rect r="r" b="b" t="t" l="l"/>
              <a:pathLst>
                <a:path h="8621649" w="8621649">
                  <a:moveTo>
                    <a:pt x="0" y="4310761"/>
                  </a:moveTo>
                  <a:cubicBezTo>
                    <a:pt x="0" y="1930019"/>
                    <a:pt x="1930019" y="0"/>
                    <a:pt x="4310761" y="0"/>
                  </a:cubicBezTo>
                  <a:cubicBezTo>
                    <a:pt x="6691503" y="0"/>
                    <a:pt x="8621649" y="1930019"/>
                    <a:pt x="8621649" y="4310761"/>
                  </a:cubicBezTo>
                  <a:cubicBezTo>
                    <a:pt x="8621649" y="6691503"/>
                    <a:pt x="6691630" y="8621649"/>
                    <a:pt x="4310761" y="8621649"/>
                  </a:cubicBezTo>
                  <a:cubicBezTo>
                    <a:pt x="1929892" y="8621649"/>
                    <a:pt x="0" y="6691630"/>
                    <a:pt x="0" y="4310761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93020" y="1595761"/>
            <a:ext cx="14853266" cy="1998891"/>
            <a:chOff x="0" y="0"/>
            <a:chExt cx="19804355" cy="2665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04354" cy="2665188"/>
            </a:xfrm>
            <a:custGeom>
              <a:avLst/>
              <a:gdLst/>
              <a:ahLst/>
              <a:cxnLst/>
              <a:rect r="r" b="b" t="t" l="l"/>
              <a:pathLst>
                <a:path h="2665188" w="19804354">
                  <a:moveTo>
                    <a:pt x="0" y="0"/>
                  </a:moveTo>
                  <a:lnTo>
                    <a:pt x="19804354" y="0"/>
                  </a:lnTo>
                  <a:lnTo>
                    <a:pt x="19804354" y="2665188"/>
                  </a:lnTo>
                  <a:lnTo>
                    <a:pt x="0" y="2665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47650"/>
              <a:ext cx="19804355" cy="29128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772160" indent="-386080" lvl="1">
                <a:lnSpc>
                  <a:spcPts val="57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the metadata we found:</a:t>
              </a:r>
            </a:p>
            <a:p>
              <a:pPr algn="l" marL="675640" indent="-337820" lvl="1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-The price column is the final cost after all discounts are applied.</a:t>
              </a:r>
            </a:p>
            <a:p>
              <a:pPr algn="l" marL="675640" indent="-337820" lvl="1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-The discount applies when the passenger holds a Railcard or when purchasing a ticket of a specific type and time.</a:t>
              </a: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                                                                         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85929" y="0"/>
            <a:ext cx="4256255" cy="1366200"/>
            <a:chOff x="0" y="0"/>
            <a:chExt cx="5675007" cy="1821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75007" cy="1821600"/>
            </a:xfrm>
            <a:custGeom>
              <a:avLst/>
              <a:gdLst/>
              <a:ahLst/>
              <a:cxnLst/>
              <a:rect r="r" b="b" t="t" l="l"/>
              <a:pathLst>
                <a:path h="1821600" w="5675007">
                  <a:moveTo>
                    <a:pt x="0" y="0"/>
                  </a:moveTo>
                  <a:lnTo>
                    <a:pt x="5675007" y="0"/>
                  </a:lnTo>
                  <a:lnTo>
                    <a:pt x="5675007" y="1821600"/>
                  </a:lnTo>
                  <a:lnTo>
                    <a:pt x="0" y="182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675007" cy="18692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0" indent="0" lvl="0">
                <a:lnSpc>
                  <a:spcPts val="5759"/>
                </a:lnSpc>
                <a:spcBef>
                  <a:spcPct val="0"/>
                </a:spcBef>
              </a:pPr>
              <a:r>
                <a:rPr lang="en-US" b="true" sz="4799" strike="noStrike" u="none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” raw ”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930564" y="72968"/>
            <a:ext cx="1233570" cy="1134088"/>
          </a:xfrm>
          <a:custGeom>
            <a:avLst/>
            <a:gdLst/>
            <a:ahLst/>
            <a:cxnLst/>
            <a:rect r="r" b="b" t="t" l="l"/>
            <a:pathLst>
              <a:path h="1134088" w="1233570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489714" y="1302414"/>
            <a:ext cx="6523500" cy="8005288"/>
            <a:chOff x="0" y="0"/>
            <a:chExt cx="8698000" cy="106737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97976" cy="10673715"/>
            </a:xfrm>
            <a:custGeom>
              <a:avLst/>
              <a:gdLst/>
              <a:ahLst/>
              <a:cxnLst/>
              <a:rect r="r" b="b" t="t" l="l"/>
              <a:pathLst>
                <a:path h="10673715" w="8697976">
                  <a:moveTo>
                    <a:pt x="0" y="5336921"/>
                  </a:moveTo>
                  <a:cubicBezTo>
                    <a:pt x="0" y="2389378"/>
                    <a:pt x="1947164" y="0"/>
                    <a:pt x="4348988" y="0"/>
                  </a:cubicBezTo>
                  <a:cubicBezTo>
                    <a:pt x="6750812" y="0"/>
                    <a:pt x="8697976" y="2389378"/>
                    <a:pt x="8697976" y="5336921"/>
                  </a:cubicBezTo>
                  <a:cubicBezTo>
                    <a:pt x="8697976" y="8284464"/>
                    <a:pt x="6750939" y="10673715"/>
                    <a:pt x="4348988" y="10673715"/>
                  </a:cubicBezTo>
                  <a:cubicBezTo>
                    <a:pt x="1947037" y="10673715"/>
                    <a:pt x="0" y="8284337"/>
                    <a:pt x="0" y="53369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93020" y="3594652"/>
            <a:ext cx="16237544" cy="6429446"/>
          </a:xfrm>
          <a:custGeom>
            <a:avLst/>
            <a:gdLst/>
            <a:ahLst/>
            <a:cxnLst/>
            <a:rect r="r" b="b" t="t" l="l"/>
            <a:pathLst>
              <a:path h="6429446" w="16237544">
                <a:moveTo>
                  <a:pt x="0" y="0"/>
                </a:moveTo>
                <a:lnTo>
                  <a:pt x="16237544" y="0"/>
                </a:lnTo>
                <a:lnTo>
                  <a:pt x="16237544" y="6429446"/>
                </a:lnTo>
                <a:lnTo>
                  <a:pt x="0" y="6429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357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70195" cy="10287000"/>
            <a:chOff x="0" y="0"/>
            <a:chExt cx="862692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450" t="0" r="34377" b="0"/>
            <a:stretch>
              <a:fillRect/>
            </a:stretch>
          </p:blipFill>
          <p:spPr>
            <a:xfrm flipH="false" flipV="false">
              <a:off x="0" y="0"/>
              <a:ext cx="862692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925897" y="0"/>
            <a:ext cx="1088596" cy="5793756"/>
            <a:chOff x="0" y="0"/>
            <a:chExt cx="286708" cy="15259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6708" cy="1525927"/>
            </a:xfrm>
            <a:custGeom>
              <a:avLst/>
              <a:gdLst/>
              <a:ahLst/>
              <a:cxnLst/>
              <a:rect r="r" b="b" t="t" l="l"/>
              <a:pathLst>
                <a:path h="1525927" w="286708">
                  <a:moveTo>
                    <a:pt x="0" y="0"/>
                  </a:moveTo>
                  <a:lnTo>
                    <a:pt x="286708" y="0"/>
                  </a:lnTo>
                  <a:lnTo>
                    <a:pt x="286708" y="1525927"/>
                  </a:lnTo>
                  <a:lnTo>
                    <a:pt x="0" y="1525927"/>
                  </a:lnTo>
                  <a:close/>
                </a:path>
              </a:pathLst>
            </a:custGeom>
            <a:solidFill>
              <a:srgbClr val="10AF7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6708" cy="1564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0579075" y="9239250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333682" y="3721930"/>
            <a:ext cx="8603996" cy="526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Team Members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Overview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Cleaning Process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Modeling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Dashboard Overview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Key Findings &amp; Insights</a:t>
            </a:r>
          </a:p>
          <a:p>
            <a:pPr algn="just" marL="811039" indent="-405519" lvl="1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Recommendations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1927" y="2612667"/>
            <a:ext cx="826750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AGENDA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833839" y="371652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12000" y="9152900"/>
            <a:ext cx="871200" cy="871200"/>
            <a:chOff x="0" y="0"/>
            <a:chExt cx="1161600" cy="1161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1542" cy="1161542"/>
            </a:xfrm>
            <a:custGeom>
              <a:avLst/>
              <a:gdLst/>
              <a:ahLst/>
              <a:cxnLst/>
              <a:rect r="r" b="b" t="t" l="l"/>
              <a:pathLst>
                <a:path h="1161542" w="1161542">
                  <a:moveTo>
                    <a:pt x="0" y="580771"/>
                  </a:moveTo>
                  <a:cubicBezTo>
                    <a:pt x="0" y="260096"/>
                    <a:pt x="260096" y="0"/>
                    <a:pt x="580771" y="0"/>
                  </a:cubicBezTo>
                  <a:cubicBezTo>
                    <a:pt x="901446" y="0"/>
                    <a:pt x="1161542" y="260096"/>
                    <a:pt x="1161542" y="580771"/>
                  </a:cubicBezTo>
                  <a:cubicBezTo>
                    <a:pt x="1161542" y="901446"/>
                    <a:pt x="901573" y="1161542"/>
                    <a:pt x="580771" y="1161542"/>
                  </a:cubicBezTo>
                  <a:cubicBezTo>
                    <a:pt x="259969" y="1161542"/>
                    <a:pt x="0" y="901573"/>
                    <a:pt x="0" y="5807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470232" y="0"/>
            <a:ext cx="9817768" cy="10287000"/>
          </a:xfrm>
          <a:custGeom>
            <a:avLst/>
            <a:gdLst/>
            <a:ahLst/>
            <a:cxnLst/>
            <a:rect r="r" b="b" t="t" l="l"/>
            <a:pathLst>
              <a:path h="10287000" w="9817768">
                <a:moveTo>
                  <a:pt x="0" y="0"/>
                </a:moveTo>
                <a:lnTo>
                  <a:pt x="9817768" y="0"/>
                </a:lnTo>
                <a:lnTo>
                  <a:pt x="98177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17" t="0" r="-1031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111750" y="9152900"/>
            <a:ext cx="871200" cy="871200"/>
            <a:chOff x="0" y="0"/>
            <a:chExt cx="1161600" cy="1161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1600" cy="1161600"/>
            </a:xfrm>
            <a:custGeom>
              <a:avLst/>
              <a:gdLst/>
              <a:ahLst/>
              <a:cxnLst/>
              <a:rect r="r" b="b" t="t" l="l"/>
              <a:pathLst>
                <a:path h="1161600" w="1161600">
                  <a:moveTo>
                    <a:pt x="0" y="0"/>
                  </a:moveTo>
                  <a:lnTo>
                    <a:pt x="1161600" y="0"/>
                  </a:lnTo>
                  <a:lnTo>
                    <a:pt x="1161600" y="1161600"/>
                  </a:lnTo>
                  <a:lnTo>
                    <a:pt x="0" y="116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61600" cy="1190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6056" y="622401"/>
            <a:ext cx="7195430" cy="1792148"/>
            <a:chOff x="0" y="0"/>
            <a:chExt cx="9593907" cy="23895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93907" cy="2389531"/>
            </a:xfrm>
            <a:custGeom>
              <a:avLst/>
              <a:gdLst/>
              <a:ahLst/>
              <a:cxnLst/>
              <a:rect r="r" b="b" t="t" l="l"/>
              <a:pathLst>
                <a:path h="2389531" w="9593907">
                  <a:moveTo>
                    <a:pt x="0" y="0"/>
                  </a:moveTo>
                  <a:lnTo>
                    <a:pt x="9593907" y="0"/>
                  </a:lnTo>
                  <a:lnTo>
                    <a:pt x="9593907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9593907" cy="245620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Cleaning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6056" y="2524818"/>
            <a:ext cx="6727662" cy="1451450"/>
            <a:chOff x="0" y="0"/>
            <a:chExt cx="8970216" cy="19352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70216" cy="1935267"/>
            </a:xfrm>
            <a:custGeom>
              <a:avLst/>
              <a:gdLst/>
              <a:ahLst/>
              <a:cxnLst/>
              <a:rect r="r" b="b" t="t" l="l"/>
              <a:pathLst>
                <a:path h="1935267" w="8970216">
                  <a:moveTo>
                    <a:pt x="0" y="0"/>
                  </a:moveTo>
                  <a:lnTo>
                    <a:pt x="8970216" y="0"/>
                  </a:lnTo>
                  <a:lnTo>
                    <a:pt x="8970216" y="1935267"/>
                  </a:lnTo>
                  <a:lnTo>
                    <a:pt x="0" y="1935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970216" cy="19924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Reason for delay column:</a:t>
              </a:r>
            </a:p>
            <a:p>
              <a:pPr algn="l" marL="675640" indent="-33782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Replaced nulls by “On Time”</a:t>
              </a:r>
            </a:p>
            <a:p>
              <a:pPr algn="l" marL="675640" indent="-33782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Unify all the spelling duplicates into: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22187" y="3976268"/>
            <a:ext cx="6266122" cy="2339102"/>
            <a:chOff x="0" y="0"/>
            <a:chExt cx="8354829" cy="31188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354830" cy="3118803"/>
            </a:xfrm>
            <a:custGeom>
              <a:avLst/>
              <a:gdLst/>
              <a:ahLst/>
              <a:cxnLst/>
              <a:rect r="r" b="b" t="t" l="l"/>
              <a:pathLst>
                <a:path h="3118803" w="8354830">
                  <a:moveTo>
                    <a:pt x="0" y="0"/>
                  </a:moveTo>
                  <a:lnTo>
                    <a:pt x="8354830" y="0"/>
                  </a:lnTo>
                  <a:lnTo>
                    <a:pt x="8354830" y="3118803"/>
                  </a:lnTo>
                  <a:lnTo>
                    <a:pt x="0" y="3118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354829" cy="31759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Signal Failure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Staffing Failure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Technical Issue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Traffic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Weather Conditions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1316246">
            <a:off x="10997632" y="5694278"/>
            <a:ext cx="3669224" cy="597318"/>
            <a:chOff x="0" y="0"/>
            <a:chExt cx="4892299" cy="7964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-2413"/>
              <a:ext cx="4892294" cy="801370"/>
            </a:xfrm>
            <a:custGeom>
              <a:avLst/>
              <a:gdLst/>
              <a:ahLst/>
              <a:cxnLst/>
              <a:rect r="r" b="b" t="t" l="l"/>
              <a:pathLst>
                <a:path h="801370" w="4892294">
                  <a:moveTo>
                    <a:pt x="33909" y="286766"/>
                  </a:moveTo>
                  <a:lnTo>
                    <a:pt x="4465701" y="286766"/>
                  </a:lnTo>
                  <a:lnTo>
                    <a:pt x="4465701" y="320675"/>
                  </a:lnTo>
                  <a:lnTo>
                    <a:pt x="4431792" y="320675"/>
                  </a:lnTo>
                  <a:lnTo>
                    <a:pt x="4431792" y="36322"/>
                  </a:lnTo>
                  <a:cubicBezTo>
                    <a:pt x="4431792" y="22860"/>
                    <a:pt x="4439793" y="10668"/>
                    <a:pt x="4452112" y="5334"/>
                  </a:cubicBezTo>
                  <a:cubicBezTo>
                    <a:pt x="4464431" y="0"/>
                    <a:pt x="4478782" y="2413"/>
                    <a:pt x="4488688" y="11557"/>
                  </a:cubicBezTo>
                  <a:lnTo>
                    <a:pt x="4881499" y="375793"/>
                  </a:lnTo>
                  <a:cubicBezTo>
                    <a:pt x="4888357" y="382143"/>
                    <a:pt x="4892294" y="391160"/>
                    <a:pt x="4892294" y="400558"/>
                  </a:cubicBezTo>
                  <a:cubicBezTo>
                    <a:pt x="4892294" y="409956"/>
                    <a:pt x="4888357" y="418973"/>
                    <a:pt x="4881499" y="425323"/>
                  </a:cubicBezTo>
                  <a:lnTo>
                    <a:pt x="4488815" y="789813"/>
                  </a:lnTo>
                  <a:cubicBezTo>
                    <a:pt x="4478909" y="798957"/>
                    <a:pt x="4464558" y="801370"/>
                    <a:pt x="4452239" y="796036"/>
                  </a:cubicBezTo>
                  <a:cubicBezTo>
                    <a:pt x="4439920" y="790702"/>
                    <a:pt x="4431919" y="778510"/>
                    <a:pt x="4431919" y="765048"/>
                  </a:cubicBezTo>
                  <a:lnTo>
                    <a:pt x="4431919" y="480695"/>
                  </a:lnTo>
                  <a:lnTo>
                    <a:pt x="4465828" y="480695"/>
                  </a:lnTo>
                  <a:lnTo>
                    <a:pt x="4465828" y="514604"/>
                  </a:lnTo>
                  <a:lnTo>
                    <a:pt x="33909" y="514604"/>
                  </a:lnTo>
                  <a:cubicBezTo>
                    <a:pt x="15113" y="514477"/>
                    <a:pt x="0" y="499364"/>
                    <a:pt x="0" y="480695"/>
                  </a:cubicBezTo>
                  <a:lnTo>
                    <a:pt x="0" y="320675"/>
                  </a:lnTo>
                  <a:cubicBezTo>
                    <a:pt x="0" y="302006"/>
                    <a:pt x="15113" y="286766"/>
                    <a:pt x="33909" y="286766"/>
                  </a:cubicBezTo>
                  <a:moveTo>
                    <a:pt x="33909" y="354457"/>
                  </a:moveTo>
                  <a:lnTo>
                    <a:pt x="33909" y="320675"/>
                  </a:lnTo>
                  <a:lnTo>
                    <a:pt x="67691" y="320675"/>
                  </a:lnTo>
                  <a:lnTo>
                    <a:pt x="67691" y="480695"/>
                  </a:lnTo>
                  <a:lnTo>
                    <a:pt x="33909" y="480695"/>
                  </a:lnTo>
                  <a:lnTo>
                    <a:pt x="33909" y="446786"/>
                  </a:lnTo>
                  <a:lnTo>
                    <a:pt x="4465701" y="446786"/>
                  </a:lnTo>
                  <a:cubicBezTo>
                    <a:pt x="4484370" y="446786"/>
                    <a:pt x="4499610" y="461899"/>
                    <a:pt x="4499610" y="480695"/>
                  </a:cubicBezTo>
                  <a:lnTo>
                    <a:pt x="4499610" y="764921"/>
                  </a:lnTo>
                  <a:lnTo>
                    <a:pt x="4465701" y="764921"/>
                  </a:lnTo>
                  <a:lnTo>
                    <a:pt x="4442714" y="740156"/>
                  </a:lnTo>
                  <a:lnTo>
                    <a:pt x="4835398" y="375793"/>
                  </a:lnTo>
                  <a:lnTo>
                    <a:pt x="4858385" y="400558"/>
                  </a:lnTo>
                  <a:lnTo>
                    <a:pt x="4835398" y="425323"/>
                  </a:lnTo>
                  <a:lnTo>
                    <a:pt x="4442714" y="61087"/>
                  </a:lnTo>
                  <a:lnTo>
                    <a:pt x="4465701" y="36322"/>
                  </a:lnTo>
                  <a:lnTo>
                    <a:pt x="4499610" y="36322"/>
                  </a:lnTo>
                  <a:lnTo>
                    <a:pt x="4499610" y="320675"/>
                  </a:lnTo>
                  <a:cubicBezTo>
                    <a:pt x="4499610" y="339344"/>
                    <a:pt x="4484497" y="354584"/>
                    <a:pt x="4465701" y="354584"/>
                  </a:cubicBezTo>
                  <a:lnTo>
                    <a:pt x="33909" y="35458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6930564" y="72968"/>
            <a:ext cx="1233570" cy="1134088"/>
          </a:xfrm>
          <a:custGeom>
            <a:avLst/>
            <a:gdLst/>
            <a:ahLst/>
            <a:cxnLst/>
            <a:rect r="r" b="b" t="t" l="l"/>
            <a:pathLst>
              <a:path h="1134088" w="1233570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3326" y="640012"/>
            <a:ext cx="10440600" cy="1366200"/>
            <a:chOff x="0" y="0"/>
            <a:chExt cx="13920800" cy="1821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20800" cy="1821600"/>
            </a:xfrm>
            <a:custGeom>
              <a:avLst/>
              <a:gdLst/>
              <a:ahLst/>
              <a:cxnLst/>
              <a:rect r="r" b="b" t="t" l="l"/>
              <a:pathLst>
                <a:path h="1821600" w="13920800">
                  <a:moveTo>
                    <a:pt x="0" y="0"/>
                  </a:moveTo>
                  <a:lnTo>
                    <a:pt x="13920800" y="0"/>
                  </a:lnTo>
                  <a:lnTo>
                    <a:pt x="13920800" y="1821600"/>
                  </a:lnTo>
                  <a:lnTo>
                    <a:pt x="0" y="182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920800" cy="188827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b="true" sz="7200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Power Query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2475" y="1910400"/>
            <a:ext cx="16083050" cy="1882928"/>
            <a:chOff x="0" y="0"/>
            <a:chExt cx="21444067" cy="25105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44068" cy="2510571"/>
            </a:xfrm>
            <a:custGeom>
              <a:avLst/>
              <a:gdLst/>
              <a:ahLst/>
              <a:cxnLst/>
              <a:rect r="r" b="b" t="t" l="l"/>
              <a:pathLst>
                <a:path h="2510571" w="21444068">
                  <a:moveTo>
                    <a:pt x="0" y="0"/>
                  </a:moveTo>
                  <a:lnTo>
                    <a:pt x="21444068" y="0"/>
                  </a:lnTo>
                  <a:lnTo>
                    <a:pt x="21444068" y="2510571"/>
                  </a:lnTo>
                  <a:lnTo>
                    <a:pt x="0" y="25105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444067" cy="256772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Using Power Query to make a </a:t>
              </a:r>
              <a:r>
                <a:rPr lang="en-US" sz="2799" i="true" u="sng">
                  <a:solidFill>
                    <a:srgbClr val="0070C0"/>
                  </a:solidFill>
                  <a:latin typeface="Arial Italics"/>
                  <a:ea typeface="Arial Italics"/>
                  <a:cs typeface="Arial Italics"/>
                  <a:sym typeface="Arial Italics"/>
                </a:rPr>
                <a:t>Date Manager </a:t>
              </a:r>
              <a:r>
                <a:rPr lang="en-US" sz="2799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Table </a:t>
              </a: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control the dates in the model… beginning with this formula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= List.Dates(#date (2023,12,1) ,365, #duration(1,0,0,0) )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30564" y="72968"/>
            <a:ext cx="1233570" cy="1134088"/>
          </a:xfrm>
          <a:custGeom>
            <a:avLst/>
            <a:gdLst/>
            <a:ahLst/>
            <a:cxnLst/>
            <a:rect r="r" b="b" t="t" l="l"/>
            <a:pathLst>
              <a:path h="1134088" w="1233570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3326" y="3889140"/>
            <a:ext cx="16018424" cy="5982494"/>
          </a:xfrm>
          <a:custGeom>
            <a:avLst/>
            <a:gdLst/>
            <a:ahLst/>
            <a:cxnLst/>
            <a:rect r="r" b="b" t="t" l="l"/>
            <a:pathLst>
              <a:path h="5982494" w="16018424">
                <a:moveTo>
                  <a:pt x="0" y="0"/>
                </a:moveTo>
                <a:lnTo>
                  <a:pt x="16018424" y="0"/>
                </a:lnTo>
                <a:lnTo>
                  <a:pt x="16018424" y="5982494"/>
                </a:lnTo>
                <a:lnTo>
                  <a:pt x="0" y="5982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860" r="0" b="-1786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40012"/>
            <a:ext cx="7004943" cy="2328264"/>
            <a:chOff x="0" y="0"/>
            <a:chExt cx="9339924" cy="3104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39924" cy="3104352"/>
            </a:xfrm>
            <a:custGeom>
              <a:avLst/>
              <a:gdLst/>
              <a:ahLst/>
              <a:cxnLst/>
              <a:rect r="r" b="b" t="t" l="l"/>
              <a:pathLst>
                <a:path h="3104352" w="9339924">
                  <a:moveTo>
                    <a:pt x="0" y="0"/>
                  </a:moveTo>
                  <a:lnTo>
                    <a:pt x="9339924" y="0"/>
                  </a:lnTo>
                  <a:lnTo>
                    <a:pt x="9339924" y="3104352"/>
                  </a:lnTo>
                  <a:lnTo>
                    <a:pt x="0" y="31043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9339924" cy="317102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Cleaning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F1B810"/>
                  </a:solidFill>
                  <a:latin typeface="Arial"/>
                  <a:ea typeface="Arial"/>
                  <a:cs typeface="Arial"/>
                  <a:sym typeface="Arial"/>
                </a:rPr>
                <a:t>               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64127" y="1938255"/>
            <a:ext cx="8366437" cy="1349868"/>
            <a:chOff x="0" y="0"/>
            <a:chExt cx="11155249" cy="17998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55249" cy="1799823"/>
            </a:xfrm>
            <a:custGeom>
              <a:avLst/>
              <a:gdLst/>
              <a:ahLst/>
              <a:cxnLst/>
              <a:rect r="r" b="b" t="t" l="l"/>
              <a:pathLst>
                <a:path h="1799823" w="11155249">
                  <a:moveTo>
                    <a:pt x="0" y="0"/>
                  </a:moveTo>
                  <a:lnTo>
                    <a:pt x="11155249" y="0"/>
                  </a:lnTo>
                  <a:lnTo>
                    <a:pt x="11155249" y="1799823"/>
                  </a:lnTo>
                  <a:lnTo>
                    <a:pt x="0" y="179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155249" cy="18569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Delay Time: </a:t>
              </a:r>
            </a:p>
            <a:p>
              <a:pPr algn="l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a new column called delay time</a:t>
              </a:r>
            </a:p>
            <a:p>
              <a:pPr algn="l" marL="604520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DAX to measure the delay period in minutes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8760" y="3466856"/>
            <a:ext cx="17694192" cy="2677098"/>
            <a:chOff x="0" y="0"/>
            <a:chExt cx="23592256" cy="35694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524" y="-1524"/>
              <a:ext cx="23595330" cy="3572494"/>
            </a:xfrm>
            <a:custGeom>
              <a:avLst/>
              <a:gdLst/>
              <a:ahLst/>
              <a:cxnLst/>
              <a:rect r="r" b="b" t="t" l="l"/>
              <a:pathLst>
                <a:path h="3572494" w="23595330">
                  <a:moveTo>
                    <a:pt x="1524" y="0"/>
                  </a:moveTo>
                  <a:lnTo>
                    <a:pt x="23593806" y="0"/>
                  </a:lnTo>
                  <a:cubicBezTo>
                    <a:pt x="23594695" y="0"/>
                    <a:pt x="23595330" y="762"/>
                    <a:pt x="23595330" y="1524"/>
                  </a:cubicBezTo>
                  <a:lnTo>
                    <a:pt x="23595330" y="3570970"/>
                  </a:lnTo>
                  <a:cubicBezTo>
                    <a:pt x="23595330" y="3571859"/>
                    <a:pt x="23594569" y="3572494"/>
                    <a:pt x="23593806" y="3572494"/>
                  </a:cubicBezTo>
                  <a:lnTo>
                    <a:pt x="1524" y="3572494"/>
                  </a:lnTo>
                  <a:cubicBezTo>
                    <a:pt x="635" y="3572494"/>
                    <a:pt x="0" y="3571732"/>
                    <a:pt x="0" y="3570970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33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3570970"/>
                  </a:lnTo>
                  <a:lnTo>
                    <a:pt x="1524" y="3570970"/>
                  </a:lnTo>
                  <a:lnTo>
                    <a:pt x="1524" y="3569460"/>
                  </a:lnTo>
                  <a:lnTo>
                    <a:pt x="23593806" y="3569460"/>
                  </a:lnTo>
                  <a:lnTo>
                    <a:pt x="23593806" y="3570970"/>
                  </a:lnTo>
                  <a:lnTo>
                    <a:pt x="23592282" y="3570970"/>
                  </a:lnTo>
                  <a:lnTo>
                    <a:pt x="23592282" y="1524"/>
                  </a:lnTo>
                  <a:lnTo>
                    <a:pt x="23593806" y="1524"/>
                  </a:lnTo>
                  <a:lnTo>
                    <a:pt x="23593806" y="3033"/>
                  </a:lnTo>
                  <a:lnTo>
                    <a:pt x="1524" y="30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3592256" cy="3626614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3300"/>
                </a:lnSpc>
              </a:pPr>
              <a:r>
                <a:rPr lang="en-US" sz="2799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Delay Time = </a:t>
              </a:r>
            </a:p>
            <a:p>
              <a:pPr algn="l">
                <a:lnSpc>
                  <a:spcPts val="3300"/>
                </a:lnSpc>
              </a:pPr>
              <a:r>
                <a:rPr lang="en-US" sz="2799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DATEDIFF</a:t>
              </a:r>
              <a:r>
                <a:rPr lang="en-US" sz="2799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('railway source'[Arrival Time],'railway source'[Actual Arrival Time],MINUTE)</a:t>
              </a:r>
            </a:p>
            <a:p>
              <a:pPr algn="l">
                <a:lnSpc>
                  <a:spcPts val="3300"/>
                </a:lnSpc>
              </a:pPr>
            </a:p>
            <a:p>
              <a:pPr algn="l">
                <a:lnSpc>
                  <a:spcPts val="3300"/>
                </a:lnSpc>
              </a:pPr>
            </a:p>
            <a:p>
              <a:pPr algn="l">
                <a:lnSpc>
                  <a:spcPts val="3300"/>
                </a:lnSpc>
              </a:pP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30564" y="72968"/>
            <a:ext cx="1233570" cy="1134088"/>
          </a:xfrm>
          <a:custGeom>
            <a:avLst/>
            <a:gdLst/>
            <a:ahLst/>
            <a:cxnLst/>
            <a:rect r="r" b="b" t="t" l="l"/>
            <a:pathLst>
              <a:path h="1134088" w="1233570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3300" y="4841522"/>
            <a:ext cx="15309156" cy="4961734"/>
          </a:xfrm>
          <a:custGeom>
            <a:avLst/>
            <a:gdLst/>
            <a:ahLst/>
            <a:cxnLst/>
            <a:rect r="r" b="b" t="t" l="l"/>
            <a:pathLst>
              <a:path h="4961734" w="15309156">
                <a:moveTo>
                  <a:pt x="0" y="0"/>
                </a:moveTo>
                <a:lnTo>
                  <a:pt x="15309156" y="0"/>
                </a:lnTo>
                <a:lnTo>
                  <a:pt x="15309156" y="4961734"/>
                </a:lnTo>
                <a:lnTo>
                  <a:pt x="0" y="4961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361" r="0" b="-34361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12000" y="9152900"/>
            <a:ext cx="871200" cy="871200"/>
            <a:chOff x="0" y="0"/>
            <a:chExt cx="1161600" cy="1161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1542" cy="1161542"/>
            </a:xfrm>
            <a:custGeom>
              <a:avLst/>
              <a:gdLst/>
              <a:ahLst/>
              <a:cxnLst/>
              <a:rect r="r" b="b" t="t" l="l"/>
              <a:pathLst>
                <a:path h="1161542" w="1161542">
                  <a:moveTo>
                    <a:pt x="0" y="580771"/>
                  </a:moveTo>
                  <a:cubicBezTo>
                    <a:pt x="0" y="260096"/>
                    <a:pt x="260096" y="0"/>
                    <a:pt x="580771" y="0"/>
                  </a:cubicBezTo>
                  <a:cubicBezTo>
                    <a:pt x="901446" y="0"/>
                    <a:pt x="1161542" y="260096"/>
                    <a:pt x="1161542" y="580771"/>
                  </a:cubicBezTo>
                  <a:cubicBezTo>
                    <a:pt x="1161542" y="901446"/>
                    <a:pt x="901573" y="1161542"/>
                    <a:pt x="580771" y="1161542"/>
                  </a:cubicBezTo>
                  <a:cubicBezTo>
                    <a:pt x="259969" y="1161542"/>
                    <a:pt x="0" y="901573"/>
                    <a:pt x="0" y="5807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45804" y="205094"/>
            <a:ext cx="2357870" cy="1792148"/>
            <a:chOff x="0" y="0"/>
            <a:chExt cx="3143826" cy="23895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43826" cy="2389531"/>
            </a:xfrm>
            <a:custGeom>
              <a:avLst/>
              <a:gdLst/>
              <a:ahLst/>
              <a:cxnLst/>
              <a:rect r="r" b="b" t="t" l="l"/>
              <a:pathLst>
                <a:path h="2389531" w="3143826">
                  <a:moveTo>
                    <a:pt x="0" y="0"/>
                  </a:moveTo>
                  <a:lnTo>
                    <a:pt x="3143826" y="0"/>
                  </a:lnTo>
                  <a:lnTo>
                    <a:pt x="3143826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143826" cy="245620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b="true" sz="7200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DAX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111750" y="9152900"/>
            <a:ext cx="871200" cy="871200"/>
            <a:chOff x="0" y="0"/>
            <a:chExt cx="1161600" cy="116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61600" cy="1161600"/>
            </a:xfrm>
            <a:custGeom>
              <a:avLst/>
              <a:gdLst/>
              <a:ahLst/>
              <a:cxnLst/>
              <a:rect r="r" b="b" t="t" l="l"/>
              <a:pathLst>
                <a:path h="1161600" w="1161600">
                  <a:moveTo>
                    <a:pt x="0" y="0"/>
                  </a:moveTo>
                  <a:lnTo>
                    <a:pt x="1161600" y="0"/>
                  </a:lnTo>
                  <a:lnTo>
                    <a:pt x="1161600" y="1161600"/>
                  </a:lnTo>
                  <a:lnTo>
                    <a:pt x="0" y="116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61600" cy="1190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392285" y="2679934"/>
            <a:ext cx="12127830" cy="7063472"/>
            <a:chOff x="0" y="0"/>
            <a:chExt cx="16170440" cy="94179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524" y="-1524"/>
              <a:ext cx="16173450" cy="9420987"/>
            </a:xfrm>
            <a:custGeom>
              <a:avLst/>
              <a:gdLst/>
              <a:ahLst/>
              <a:cxnLst/>
              <a:rect r="r" b="b" t="t" l="l"/>
              <a:pathLst>
                <a:path h="9420987" w="16173450">
                  <a:moveTo>
                    <a:pt x="1524" y="0"/>
                  </a:moveTo>
                  <a:lnTo>
                    <a:pt x="16171926" y="0"/>
                  </a:lnTo>
                  <a:cubicBezTo>
                    <a:pt x="16172814" y="0"/>
                    <a:pt x="16173450" y="762"/>
                    <a:pt x="16173450" y="1524"/>
                  </a:cubicBezTo>
                  <a:lnTo>
                    <a:pt x="16173450" y="9419463"/>
                  </a:lnTo>
                  <a:cubicBezTo>
                    <a:pt x="16173450" y="9420352"/>
                    <a:pt x="16172689" y="9420987"/>
                    <a:pt x="16171926" y="9420987"/>
                  </a:cubicBezTo>
                  <a:lnTo>
                    <a:pt x="1524" y="9420987"/>
                  </a:lnTo>
                  <a:cubicBezTo>
                    <a:pt x="635" y="9420987"/>
                    <a:pt x="0" y="9420225"/>
                    <a:pt x="0" y="9419463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419463"/>
                  </a:lnTo>
                  <a:lnTo>
                    <a:pt x="1524" y="9419463"/>
                  </a:lnTo>
                  <a:lnTo>
                    <a:pt x="1524" y="9417939"/>
                  </a:lnTo>
                  <a:lnTo>
                    <a:pt x="16171926" y="9417939"/>
                  </a:lnTo>
                  <a:lnTo>
                    <a:pt x="16171926" y="9419463"/>
                  </a:lnTo>
                  <a:lnTo>
                    <a:pt x="16170402" y="9419463"/>
                  </a:lnTo>
                  <a:lnTo>
                    <a:pt x="16170402" y="1524"/>
                  </a:lnTo>
                  <a:lnTo>
                    <a:pt x="16171926" y="1524"/>
                  </a:lnTo>
                  <a:lnTo>
                    <a:pt x="16171926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6170440" cy="953226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busiest route = </a:t>
              </a:r>
            </a:p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VAR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22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MaxRoute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en-US" sz="220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MAXX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220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VALUES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('railway source'[Journey Route]), [Journey Route])</a:t>
              </a:r>
            </a:p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RETURN</a:t>
              </a:r>
            </a:p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FIRSTNONBLANK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220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FILTER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220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VALUES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('railway source'[Journey Route]), [Journey Route] = MaxRoute), </a:t>
              </a:r>
              <a:r>
                <a:rPr lang="en-US" sz="2200">
                  <a:solidFill>
                    <a:srgbClr val="098658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-----------------------------------------------------------------------------</a:t>
              </a:r>
            </a:p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Avg. Delayed in Min. = </a:t>
              </a:r>
            </a:p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CALCULATE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 </a:t>
              </a:r>
            </a:p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    </a:t>
              </a:r>
              <a:r>
                <a:rPr lang="en-US" sz="220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AVERAGE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 </a:t>
              </a:r>
              <a:r>
                <a:rPr lang="en-US" sz="2200">
                  <a:solidFill>
                    <a:srgbClr val="001080"/>
                  </a:solidFill>
                  <a:latin typeface="Consolas"/>
                  <a:ea typeface="Consolas"/>
                  <a:cs typeface="Consolas"/>
                  <a:sym typeface="Consolas"/>
                </a:rPr>
                <a:t>'railway source'[Delay Time]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), </a:t>
              </a:r>
            </a:p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  </a:t>
              </a:r>
              <a:r>
                <a:rPr lang="en-US" sz="2200">
                  <a:solidFill>
                    <a:srgbClr val="001080"/>
                  </a:solidFill>
                  <a:latin typeface="Consolas"/>
                  <a:ea typeface="Consolas"/>
                  <a:cs typeface="Consolas"/>
                  <a:sym typeface="Consolas"/>
                </a:rPr>
                <a:t>'railway source'[Delay Time]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&lt;&gt; </a:t>
              </a:r>
              <a:r>
                <a:rPr lang="en-US" sz="220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BLANK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())</a:t>
              </a:r>
            </a:p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-----------------------------------------------------------------------------</a:t>
              </a:r>
            </a:p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Net Revenue = </a:t>
              </a:r>
            </a:p>
            <a:p>
              <a:pPr algn="l">
                <a:lnSpc>
                  <a:spcPts val="3300"/>
                </a:lnSpc>
              </a:pPr>
              <a:r>
                <a:rPr lang="en-US" sz="220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CALCULATE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220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SUM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('railway source'[Final Cost]),'railway source'[Refund Request]=</a:t>
              </a:r>
              <a:r>
                <a:rPr lang="en-US" sz="2200">
                  <a:solidFill>
                    <a:srgbClr val="A31515"/>
                  </a:solidFill>
                  <a:latin typeface="Consolas"/>
                  <a:ea typeface="Consolas"/>
                  <a:cs typeface="Consolas"/>
                  <a:sym typeface="Consolas"/>
                </a:rPr>
                <a:t>"No"</a:t>
              </a:r>
              <a:r>
                <a:rPr lang="en-US"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algn="l">
                <a:lnSpc>
                  <a:spcPts val="3300"/>
                </a:lnSpc>
              </a:pPr>
            </a:p>
            <a:p>
              <a:pPr algn="l">
                <a:lnSpc>
                  <a:spcPts val="2640"/>
                </a:lnSpc>
              </a:pPr>
              <a:r>
                <a:rPr lang="en-US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92285" y="1314142"/>
            <a:ext cx="7853916" cy="1046440"/>
            <a:chOff x="0" y="0"/>
            <a:chExt cx="10471888" cy="13952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71888" cy="1395253"/>
            </a:xfrm>
            <a:custGeom>
              <a:avLst/>
              <a:gdLst/>
              <a:ahLst/>
              <a:cxnLst/>
              <a:rect r="r" b="b" t="t" l="l"/>
              <a:pathLst>
                <a:path h="1395253" w="10471888">
                  <a:moveTo>
                    <a:pt x="0" y="0"/>
                  </a:moveTo>
                  <a:lnTo>
                    <a:pt x="10471888" y="0"/>
                  </a:lnTo>
                  <a:lnTo>
                    <a:pt x="10471888" y="1395253"/>
                  </a:lnTo>
                  <a:lnTo>
                    <a:pt x="0" y="13952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0471888" cy="14524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Used DAX to make some new calculations and make new columns and measures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930564" y="72968"/>
            <a:ext cx="1233570" cy="1134088"/>
          </a:xfrm>
          <a:custGeom>
            <a:avLst/>
            <a:gdLst/>
            <a:ahLst/>
            <a:cxnLst/>
            <a:rect r="r" b="b" t="t" l="l"/>
            <a:pathLst>
              <a:path h="1134088" w="1233570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5804" y="631042"/>
            <a:ext cx="10440600" cy="1366200"/>
            <a:chOff x="0" y="0"/>
            <a:chExt cx="13920800" cy="1821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20800" cy="1821600"/>
            </a:xfrm>
            <a:custGeom>
              <a:avLst/>
              <a:gdLst/>
              <a:ahLst/>
              <a:cxnLst/>
              <a:rect r="r" b="b" t="t" l="l"/>
              <a:pathLst>
                <a:path h="1821600" w="13920800">
                  <a:moveTo>
                    <a:pt x="0" y="0"/>
                  </a:moveTo>
                  <a:lnTo>
                    <a:pt x="13920800" y="0"/>
                  </a:lnTo>
                  <a:lnTo>
                    <a:pt x="13920800" y="1821600"/>
                  </a:lnTo>
                  <a:lnTo>
                    <a:pt x="0" y="182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920800" cy="188827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b="true" sz="7200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 view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383714"/>
            <a:ext cx="11440632" cy="615554"/>
            <a:chOff x="0" y="0"/>
            <a:chExt cx="15254176" cy="8207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54176" cy="820739"/>
            </a:xfrm>
            <a:custGeom>
              <a:avLst/>
              <a:gdLst/>
              <a:ahLst/>
              <a:cxnLst/>
              <a:rect r="r" b="b" t="t" l="l"/>
              <a:pathLst>
                <a:path h="820739" w="15254176">
                  <a:moveTo>
                    <a:pt x="0" y="0"/>
                  </a:moveTo>
                  <a:lnTo>
                    <a:pt x="15254176" y="0"/>
                  </a:lnTo>
                  <a:lnTo>
                    <a:pt x="15254176" y="820739"/>
                  </a:lnTo>
                  <a:lnTo>
                    <a:pt x="0" y="820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254176" cy="8778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All tables are in relation and there was a hierarchy as shown below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30564" y="72968"/>
            <a:ext cx="1233570" cy="1134088"/>
          </a:xfrm>
          <a:custGeom>
            <a:avLst/>
            <a:gdLst/>
            <a:ahLst/>
            <a:cxnLst/>
            <a:rect r="r" b="b" t="t" l="l"/>
            <a:pathLst>
              <a:path h="1134088" w="1233570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3097" y="3304242"/>
            <a:ext cx="16821806" cy="6305422"/>
          </a:xfrm>
          <a:custGeom>
            <a:avLst/>
            <a:gdLst/>
            <a:ahLst/>
            <a:cxnLst/>
            <a:rect r="r" b="b" t="t" l="l"/>
            <a:pathLst>
              <a:path h="6305422" w="16821806">
                <a:moveTo>
                  <a:pt x="0" y="0"/>
                </a:moveTo>
                <a:lnTo>
                  <a:pt x="16821806" y="0"/>
                </a:lnTo>
                <a:lnTo>
                  <a:pt x="16821806" y="6305422"/>
                </a:lnTo>
                <a:lnTo>
                  <a:pt x="0" y="6305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695" r="0" b="-40695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B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019414" y="-682794"/>
            <a:ext cx="669286" cy="14708114"/>
            <a:chOff x="0" y="0"/>
            <a:chExt cx="176273" cy="3873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273" cy="3873742"/>
            </a:xfrm>
            <a:custGeom>
              <a:avLst/>
              <a:gdLst/>
              <a:ahLst/>
              <a:cxnLst/>
              <a:rect r="r" b="b" t="t" l="l"/>
              <a:pathLst>
                <a:path h="3873742" w="176273">
                  <a:moveTo>
                    <a:pt x="0" y="0"/>
                  </a:moveTo>
                  <a:lnTo>
                    <a:pt x="176273" y="0"/>
                  </a:lnTo>
                  <a:lnTo>
                    <a:pt x="176273" y="3873742"/>
                  </a:lnTo>
                  <a:lnTo>
                    <a:pt x="0" y="3873742"/>
                  </a:lnTo>
                  <a:close/>
                </a:path>
              </a:pathLst>
            </a:custGeom>
            <a:solidFill>
              <a:srgbClr val="10AF7F">
                <a:alpha val="9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6273" cy="3911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1314" y="1620656"/>
            <a:ext cx="13045372" cy="442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24"/>
              </a:lnSpc>
              <a:spcBef>
                <a:spcPct val="0"/>
              </a:spcBef>
            </a:pPr>
            <a:r>
              <a:rPr lang="en-US" b="true" sz="1273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ANY QUESTIONS?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20658" y="7547211"/>
            <a:ext cx="2446685" cy="2255538"/>
          </a:xfrm>
          <a:custGeom>
            <a:avLst/>
            <a:gdLst/>
            <a:ahLst/>
            <a:cxnLst/>
            <a:rect r="r" b="b" t="t" l="l"/>
            <a:pathLst>
              <a:path h="2255538" w="2446685">
                <a:moveTo>
                  <a:pt x="0" y="0"/>
                </a:moveTo>
                <a:lnTo>
                  <a:pt x="2446684" y="0"/>
                </a:lnTo>
                <a:lnTo>
                  <a:pt x="2446684" y="2255537"/>
                </a:lnTo>
                <a:lnTo>
                  <a:pt x="0" y="2255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B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659880"/>
            <a:chOff x="0" y="0"/>
            <a:chExt cx="24384000" cy="88798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2619" r="0" b="22619"/>
            <a:stretch>
              <a:fillRect/>
            </a:stretch>
          </p:blipFill>
          <p:spPr>
            <a:xfrm flipH="false" flipV="false">
              <a:off x="0" y="0"/>
              <a:ext cx="24384000" cy="887984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5400000">
            <a:off x="7019414" y="-682794"/>
            <a:ext cx="669286" cy="14708114"/>
            <a:chOff x="0" y="0"/>
            <a:chExt cx="176273" cy="3873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6273" cy="3873742"/>
            </a:xfrm>
            <a:custGeom>
              <a:avLst/>
              <a:gdLst/>
              <a:ahLst/>
              <a:cxnLst/>
              <a:rect r="r" b="b" t="t" l="l"/>
              <a:pathLst>
                <a:path h="3873742" w="176273">
                  <a:moveTo>
                    <a:pt x="0" y="0"/>
                  </a:moveTo>
                  <a:lnTo>
                    <a:pt x="176273" y="0"/>
                  </a:lnTo>
                  <a:lnTo>
                    <a:pt x="176273" y="3873742"/>
                  </a:lnTo>
                  <a:lnTo>
                    <a:pt x="0" y="3873742"/>
                  </a:lnTo>
                  <a:close/>
                </a:path>
              </a:pathLst>
            </a:custGeom>
            <a:solidFill>
              <a:srgbClr val="10AF7F">
                <a:alpha val="9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6273" cy="3911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49048" y="7150025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61141" y="7306883"/>
            <a:ext cx="615567" cy="657481"/>
          </a:xfrm>
          <a:custGeom>
            <a:avLst/>
            <a:gdLst/>
            <a:ahLst/>
            <a:cxnLst/>
            <a:rect r="r" b="b" t="t" l="l"/>
            <a:pathLst>
              <a:path h="657481" w="615567">
                <a:moveTo>
                  <a:pt x="0" y="0"/>
                </a:moveTo>
                <a:lnTo>
                  <a:pt x="615567" y="0"/>
                </a:lnTo>
                <a:lnTo>
                  <a:pt x="615567" y="657481"/>
                </a:lnTo>
                <a:lnTo>
                  <a:pt x="0" y="657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61141" y="8292672"/>
            <a:ext cx="615567" cy="675519"/>
          </a:xfrm>
          <a:custGeom>
            <a:avLst/>
            <a:gdLst/>
            <a:ahLst/>
            <a:cxnLst/>
            <a:rect r="r" b="b" t="t" l="l"/>
            <a:pathLst>
              <a:path h="675519" w="615567">
                <a:moveTo>
                  <a:pt x="0" y="0"/>
                </a:moveTo>
                <a:lnTo>
                  <a:pt x="615567" y="0"/>
                </a:lnTo>
                <a:lnTo>
                  <a:pt x="615567" y="675519"/>
                </a:lnTo>
                <a:lnTo>
                  <a:pt x="0" y="675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61141" y="9292041"/>
            <a:ext cx="615567" cy="615567"/>
          </a:xfrm>
          <a:custGeom>
            <a:avLst/>
            <a:gdLst/>
            <a:ahLst/>
            <a:cxnLst/>
            <a:rect r="r" b="b" t="t" l="l"/>
            <a:pathLst>
              <a:path h="615567" w="615567">
                <a:moveTo>
                  <a:pt x="0" y="0"/>
                </a:moveTo>
                <a:lnTo>
                  <a:pt x="615567" y="0"/>
                </a:lnTo>
                <a:lnTo>
                  <a:pt x="615567" y="615566"/>
                </a:lnTo>
                <a:lnTo>
                  <a:pt x="0" y="615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50449" y="629643"/>
            <a:ext cx="10856227" cy="180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3"/>
              </a:lnSpc>
              <a:spcBef>
                <a:spcPct val="0"/>
              </a:spcBef>
            </a:pPr>
            <a:r>
              <a:rPr lang="en-US" b="true" sz="10595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26775" y="5692103"/>
            <a:ext cx="3290891" cy="953117"/>
            <a:chOff x="0" y="0"/>
            <a:chExt cx="786305" cy="2277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KHALED ELFEKY</a:t>
              </a: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26775" y="6928702"/>
            <a:ext cx="3290891" cy="953117"/>
            <a:chOff x="0" y="0"/>
            <a:chExt cx="786305" cy="2277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MONA MOHAMMEDI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26775" y="8163133"/>
            <a:ext cx="3290891" cy="953117"/>
            <a:chOff x="0" y="0"/>
            <a:chExt cx="786305" cy="2277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MOSTAFA AHMED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718090" y="9645961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426775" y="3218906"/>
            <a:ext cx="3290891" cy="953117"/>
            <a:chOff x="0" y="0"/>
            <a:chExt cx="786305" cy="2277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AHMED FAROUK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26775" y="4455505"/>
            <a:ext cx="3290891" cy="953117"/>
            <a:chOff x="0" y="0"/>
            <a:chExt cx="786305" cy="2277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6305" cy="227732"/>
            </a:xfrm>
            <a:custGeom>
              <a:avLst/>
              <a:gdLst/>
              <a:ahLst/>
              <a:cxnLst/>
              <a:rect r="r" b="b" t="t" l="l"/>
              <a:pathLst>
                <a:path h="227732" w="786305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HAMED ABOBAKR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833839" y="505060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8971" y="3218906"/>
            <a:ext cx="4494429" cy="6119342"/>
          </a:xfrm>
          <a:custGeom>
            <a:avLst/>
            <a:gdLst/>
            <a:ahLst/>
            <a:cxnLst/>
            <a:rect r="r" b="b" t="t" l="l"/>
            <a:pathLst>
              <a:path h="6119342" w="4494429">
                <a:moveTo>
                  <a:pt x="0" y="0"/>
                </a:moveTo>
                <a:lnTo>
                  <a:pt x="4494429" y="0"/>
                </a:lnTo>
                <a:lnTo>
                  <a:pt x="4494429" y="6119342"/>
                </a:lnTo>
                <a:lnTo>
                  <a:pt x="0" y="6119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238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37104"/>
            <a:ext cx="7673367" cy="166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MEET OUR PROFESSIONAL TEAM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52999" y="3451502"/>
            <a:ext cx="9374016" cy="28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DATA CLEANING AND PREPROCESSING - VISUALIZATION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52999" y="8454989"/>
            <a:ext cx="8361350" cy="28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DETERMINE DATA </a:t>
            </a:r>
            <a:r>
              <a:rPr lang="en-US" b="true" sz="1699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ANALYSIS QUESTIONS AND SET RECOMMENDATIONS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52999" y="7123216"/>
            <a:ext cx="5588496" cy="28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FINAL PRESENTATION  AND BUSINESS INSIGHTS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52999" y="5886945"/>
            <a:ext cx="5939397" cy="28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79"/>
              </a:lnSpc>
              <a:spcBef>
                <a:spcPct val="0"/>
              </a:spcBef>
            </a:pPr>
            <a:r>
              <a:rPr lang="en-US" b="true" sz="1699" strike="noStrike" u="non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DASHBOARD AND VISULIZATION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52999" y="4650346"/>
            <a:ext cx="8712592" cy="28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DATA  QUALITY </a:t>
            </a:r>
            <a:r>
              <a:rPr lang="en-US" b="true" sz="1699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AND VALIDATION MODEL OUTPUTS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355083"/>
            <a:ext cx="18288000" cy="3931917"/>
            <a:chOff x="0" y="0"/>
            <a:chExt cx="24384000" cy="524255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1848" r="0" b="0"/>
            <a:stretch>
              <a:fillRect/>
            </a:stretch>
          </p:blipFill>
          <p:spPr>
            <a:xfrm flipH="false" flipV="false">
              <a:off x="0" y="0"/>
              <a:ext cx="24384000" cy="524255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179587" y="2811535"/>
            <a:ext cx="5079713" cy="4572248"/>
            <a:chOff x="0" y="0"/>
            <a:chExt cx="1337867" cy="12042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7867" cy="1204213"/>
            </a:xfrm>
            <a:custGeom>
              <a:avLst/>
              <a:gdLst/>
              <a:ahLst/>
              <a:cxnLst/>
              <a:rect r="r" b="b" t="t" l="l"/>
              <a:pathLst>
                <a:path h="1204213" w="1337867">
                  <a:moveTo>
                    <a:pt x="42674" y="0"/>
                  </a:moveTo>
                  <a:lnTo>
                    <a:pt x="1295192" y="0"/>
                  </a:lnTo>
                  <a:cubicBezTo>
                    <a:pt x="1306510" y="0"/>
                    <a:pt x="1317365" y="4496"/>
                    <a:pt x="1325368" y="12499"/>
                  </a:cubicBezTo>
                  <a:cubicBezTo>
                    <a:pt x="1333371" y="20502"/>
                    <a:pt x="1337867" y="31356"/>
                    <a:pt x="1337867" y="42674"/>
                  </a:cubicBezTo>
                  <a:lnTo>
                    <a:pt x="1337867" y="1161539"/>
                  </a:lnTo>
                  <a:cubicBezTo>
                    <a:pt x="1337867" y="1172857"/>
                    <a:pt x="1333371" y="1183711"/>
                    <a:pt x="1325368" y="1191714"/>
                  </a:cubicBezTo>
                  <a:cubicBezTo>
                    <a:pt x="1317365" y="1199717"/>
                    <a:pt x="1306510" y="1204213"/>
                    <a:pt x="1295192" y="1204213"/>
                  </a:cubicBezTo>
                  <a:lnTo>
                    <a:pt x="42674" y="1204213"/>
                  </a:lnTo>
                  <a:cubicBezTo>
                    <a:pt x="31356" y="1204213"/>
                    <a:pt x="20502" y="1199717"/>
                    <a:pt x="12499" y="1191714"/>
                  </a:cubicBezTo>
                  <a:cubicBezTo>
                    <a:pt x="4496" y="1183711"/>
                    <a:pt x="0" y="1172857"/>
                    <a:pt x="0" y="1161539"/>
                  </a:cubicBezTo>
                  <a:lnTo>
                    <a:pt x="0" y="42674"/>
                  </a:lnTo>
                  <a:cubicBezTo>
                    <a:pt x="0" y="31356"/>
                    <a:pt x="4496" y="20502"/>
                    <a:pt x="12499" y="12499"/>
                  </a:cubicBezTo>
                  <a:cubicBezTo>
                    <a:pt x="20502" y="4496"/>
                    <a:pt x="31356" y="0"/>
                    <a:pt x="42674" y="0"/>
                  </a:cubicBezTo>
                  <a:close/>
                </a:path>
              </a:pathLst>
            </a:custGeom>
            <a:solidFill>
              <a:srgbClr val="10AF7F"/>
            </a:solidFill>
            <a:ln w="47625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37867" cy="125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04144" y="2811535"/>
            <a:ext cx="5079713" cy="4572248"/>
            <a:chOff x="0" y="0"/>
            <a:chExt cx="1337867" cy="12042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7867" cy="1204213"/>
            </a:xfrm>
            <a:custGeom>
              <a:avLst/>
              <a:gdLst/>
              <a:ahLst/>
              <a:cxnLst/>
              <a:rect r="r" b="b" t="t" l="l"/>
              <a:pathLst>
                <a:path h="1204213" w="1337867">
                  <a:moveTo>
                    <a:pt x="42674" y="0"/>
                  </a:moveTo>
                  <a:lnTo>
                    <a:pt x="1295192" y="0"/>
                  </a:lnTo>
                  <a:cubicBezTo>
                    <a:pt x="1306510" y="0"/>
                    <a:pt x="1317365" y="4496"/>
                    <a:pt x="1325368" y="12499"/>
                  </a:cubicBezTo>
                  <a:cubicBezTo>
                    <a:pt x="1333371" y="20502"/>
                    <a:pt x="1337867" y="31356"/>
                    <a:pt x="1337867" y="42674"/>
                  </a:cubicBezTo>
                  <a:lnTo>
                    <a:pt x="1337867" y="1161539"/>
                  </a:lnTo>
                  <a:cubicBezTo>
                    <a:pt x="1337867" y="1172857"/>
                    <a:pt x="1333371" y="1183711"/>
                    <a:pt x="1325368" y="1191714"/>
                  </a:cubicBezTo>
                  <a:cubicBezTo>
                    <a:pt x="1317365" y="1199717"/>
                    <a:pt x="1306510" y="1204213"/>
                    <a:pt x="1295192" y="1204213"/>
                  </a:cubicBezTo>
                  <a:lnTo>
                    <a:pt x="42674" y="1204213"/>
                  </a:lnTo>
                  <a:cubicBezTo>
                    <a:pt x="31356" y="1204213"/>
                    <a:pt x="20502" y="1199717"/>
                    <a:pt x="12499" y="1191714"/>
                  </a:cubicBezTo>
                  <a:cubicBezTo>
                    <a:pt x="4496" y="1183711"/>
                    <a:pt x="0" y="1172857"/>
                    <a:pt x="0" y="1161539"/>
                  </a:cubicBezTo>
                  <a:lnTo>
                    <a:pt x="0" y="42674"/>
                  </a:lnTo>
                  <a:cubicBezTo>
                    <a:pt x="0" y="31356"/>
                    <a:pt x="4496" y="20502"/>
                    <a:pt x="12499" y="12499"/>
                  </a:cubicBezTo>
                  <a:cubicBezTo>
                    <a:pt x="20502" y="4496"/>
                    <a:pt x="31356" y="0"/>
                    <a:pt x="42674" y="0"/>
                  </a:cubicBezTo>
                  <a:close/>
                </a:path>
              </a:pathLst>
            </a:custGeom>
            <a:solidFill>
              <a:srgbClr val="80413B"/>
            </a:solidFill>
            <a:ln w="47625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37867" cy="125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093664" y="4877811"/>
            <a:ext cx="4100672" cy="195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Explore and visualize operational and sales data from railway journeys across the UK, using real datasets and interactive dashboards.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64906" y="4718936"/>
            <a:ext cx="4563044" cy="273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Records: 31,653 entries</a:t>
            </a:r>
          </a:p>
          <a:p>
            <a:pPr algn="just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Fields: 18 columns</a:t>
            </a:r>
          </a:p>
          <a:p>
            <a:pPr algn="l"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Content: Covers train ticket transactions, including purchase info, journey details, delays, and refund requests.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16285"/>
            <a:ext cx="4794761" cy="166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PROJECT GOAL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96067" y="3230229"/>
            <a:ext cx="3095866" cy="134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b="true" sz="3867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PROJECT GOAL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81593" y="3230229"/>
            <a:ext cx="3675702" cy="134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b="true" sz="3867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DATASET</a:t>
            </a:r>
          </a:p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b="true" sz="3867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DISCRIPTION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74391" cy="10287000"/>
            <a:chOff x="0" y="0"/>
            <a:chExt cx="756585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653" t="0" r="30595" b="0"/>
            <a:stretch>
              <a:fillRect/>
            </a:stretch>
          </p:blipFill>
          <p:spPr>
            <a:xfrm flipH="false" flipV="false">
              <a:off x="0" y="0"/>
              <a:ext cx="7565855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0579075" y="9239250"/>
            <a:ext cx="6680225" cy="0"/>
          </a:xfrm>
          <a:prstGeom prst="line">
            <a:avLst/>
          </a:prstGeom>
          <a:ln cap="flat" w="19050">
            <a:solidFill>
              <a:srgbClr val="10AF7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811725" y="1476152"/>
            <a:ext cx="5743513" cy="180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8"/>
              </a:lnSpc>
            </a:pPr>
            <a:r>
              <a:rPr lang="en-US" sz="5900" b="true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QUESTIONS</a:t>
            </a:r>
          </a:p>
          <a:p>
            <a:pPr algn="l">
              <a:lnSpc>
                <a:spcPts val="7198"/>
              </a:lnSpc>
            </a:pPr>
            <a:r>
              <a:rPr lang="en-US" b="true" sz="59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&amp;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11725" y="4590710"/>
            <a:ext cx="9788247" cy="359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•When and where tickets were bought?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•How much they cost?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•Which stations people traveled between?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•Whether the train was on time, delayed, or canceled?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•If a refund was requested</a:t>
            </a:r>
          </a:p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•And reason sfor any delay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37608"/>
            <a:ext cx="4552950" cy="10287000"/>
            <a:chOff x="0" y="0"/>
            <a:chExt cx="11991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91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99131">
                  <a:moveTo>
                    <a:pt x="0" y="0"/>
                  </a:moveTo>
                  <a:lnTo>
                    <a:pt x="1199131" y="0"/>
                  </a:lnTo>
                  <a:lnTo>
                    <a:pt x="11991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AF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991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4275" y="1803184"/>
            <a:ext cx="6134100" cy="6680631"/>
            <a:chOff x="0" y="0"/>
            <a:chExt cx="8178800" cy="890750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2874" t="0" r="24903" b="0"/>
            <a:stretch>
              <a:fillRect/>
            </a:stretch>
          </p:blipFill>
          <p:spPr>
            <a:xfrm flipH="false" flipV="false">
              <a:off x="0" y="0"/>
              <a:ext cx="8178800" cy="890750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9144000" y="1047750"/>
            <a:ext cx="4926238" cy="275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6"/>
              </a:lnSpc>
            </a:pPr>
            <a:r>
              <a:rPr lang="en-US" b="true" sz="6212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OUR BUSINESS PLAN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7530" y="4576820"/>
            <a:ext cx="8351770" cy="468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6"/>
              </a:lnSpc>
            </a:pPr>
            <a:r>
              <a:rPr lang="en-US" sz="3304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 steps we follow: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PowerQuery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Cleaning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 view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DAX 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Dashboards (Overview, Operation, Sales)</a:t>
            </a:r>
          </a:p>
          <a:p>
            <a:pPr algn="just">
              <a:lnSpc>
                <a:spcPts val="4626"/>
              </a:lnSpc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Insights</a:t>
            </a:r>
          </a:p>
          <a:p>
            <a:pPr algn="just">
              <a:lnSpc>
                <a:spcPts val="4626"/>
              </a:lnSpc>
              <a:spcBef>
                <a:spcPct val="0"/>
              </a:spcBef>
            </a:pPr>
            <a:r>
              <a:rPr lang="en-US" sz="330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Recommendations and insights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A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1497" y="-1566769"/>
            <a:ext cx="7897614" cy="2595469"/>
            <a:chOff x="0" y="0"/>
            <a:chExt cx="2080030" cy="6835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8005" y="9418589"/>
            <a:ext cx="7897614" cy="2595469"/>
            <a:chOff x="0" y="0"/>
            <a:chExt cx="2080030" cy="6835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6436" y="1422341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97036" y="7582099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10427" y="216903"/>
            <a:ext cx="14516677" cy="9853195"/>
          </a:xfrm>
          <a:custGeom>
            <a:avLst/>
            <a:gdLst/>
            <a:ahLst/>
            <a:cxnLst/>
            <a:rect r="r" b="b" t="t" l="l"/>
            <a:pathLst>
              <a:path h="9853195" w="14516677">
                <a:moveTo>
                  <a:pt x="0" y="0"/>
                </a:moveTo>
                <a:lnTo>
                  <a:pt x="14516677" y="0"/>
                </a:lnTo>
                <a:lnTo>
                  <a:pt x="14516677" y="9853194"/>
                </a:lnTo>
                <a:lnTo>
                  <a:pt x="0" y="9853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1481020" y="5216279"/>
            <a:ext cx="6468863" cy="146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09"/>
              </a:lnSpc>
              <a:spcBef>
                <a:spcPct val="0"/>
              </a:spcBef>
            </a:pPr>
            <a:r>
              <a:rPr lang="en-US" b="true" sz="850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OVERVIEW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839" y="532218"/>
            <a:ext cx="1425461" cy="1314097"/>
          </a:xfrm>
          <a:custGeom>
            <a:avLst/>
            <a:gdLst/>
            <a:ahLst/>
            <a:cxnLst/>
            <a:rect r="r" b="b" t="t" l="l"/>
            <a:pathLst>
              <a:path h="1314097" w="1425461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470195" cy="10287000"/>
            <a:chOff x="0" y="0"/>
            <a:chExt cx="862692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2336" t="0" r="24051" b="0"/>
            <a:stretch>
              <a:fillRect/>
            </a:stretch>
          </p:blipFill>
          <p:spPr>
            <a:xfrm flipH="false" flipV="false">
              <a:off x="0" y="0"/>
              <a:ext cx="8626927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7093624" y="881680"/>
            <a:ext cx="646918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92726" y="3292920"/>
            <a:ext cx="9866574" cy="566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Across 65 routes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Total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Tickets sold 32,000 tickets sold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generating over £741K in total sales. 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Only 86.82% were on time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While 7.24% were delayed, and 5.94% cancelled. </a:t>
            </a:r>
          </a:p>
          <a:p>
            <a:pPr algn="just">
              <a:lnSpc>
                <a:spcPts val="3220"/>
              </a:lnSpc>
            </a:pP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busiest route and making high-traffic, with 2,675 journeys is Manchester to Liverpool route.</a:t>
            </a:r>
          </a:p>
          <a:p>
            <a:pPr algn="just">
              <a:lnSpc>
                <a:spcPts val="3220"/>
              </a:lnSpc>
            </a:pP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Total journeys per time slot: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Peak travel was from 8 AM to 10 AM, with nearly 6,000 journeys. 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This helps railway operators plan staffing and maintenance windows more effectively."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093624" y="1750574"/>
            <a:ext cx="6469185" cy="9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b="true" sz="5500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PERFORMANCE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AF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1497" y="-1566769"/>
            <a:ext cx="7897614" cy="2595469"/>
            <a:chOff x="0" y="0"/>
            <a:chExt cx="2080030" cy="6835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58005" y="9418589"/>
            <a:ext cx="7897614" cy="2595469"/>
            <a:chOff x="0" y="0"/>
            <a:chExt cx="2080030" cy="6835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0030" cy="683580"/>
            </a:xfrm>
            <a:custGeom>
              <a:avLst/>
              <a:gdLst/>
              <a:ahLst/>
              <a:cxnLst/>
              <a:rect r="r" b="b" t="t" l="l"/>
              <a:pathLst>
                <a:path h="683580" w="208003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6436" y="1422341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97036" y="7582099"/>
            <a:ext cx="324527" cy="1293405"/>
          </a:xfrm>
          <a:custGeom>
            <a:avLst/>
            <a:gdLst/>
            <a:ahLst/>
            <a:cxnLst/>
            <a:rect r="r" b="b" t="t" l="l"/>
            <a:pathLst>
              <a:path h="1293405" w="324527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12427" y="847075"/>
            <a:ext cx="12663147" cy="8592850"/>
          </a:xfrm>
          <a:custGeom>
            <a:avLst/>
            <a:gdLst/>
            <a:ahLst/>
            <a:cxnLst/>
            <a:rect r="r" b="b" t="t" l="l"/>
            <a:pathLst>
              <a:path h="8592850" w="12663147">
                <a:moveTo>
                  <a:pt x="0" y="0"/>
                </a:moveTo>
                <a:lnTo>
                  <a:pt x="12663146" y="0"/>
                </a:lnTo>
                <a:lnTo>
                  <a:pt x="12663146" y="8592850"/>
                </a:lnTo>
                <a:lnTo>
                  <a:pt x="0" y="859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1202538" y="5482490"/>
            <a:ext cx="6542554" cy="132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27"/>
              </a:lnSpc>
              <a:spcBef>
                <a:spcPct val="0"/>
              </a:spcBef>
            </a:pPr>
            <a:r>
              <a:rPr lang="en-US" b="true" sz="7662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OPERATIONS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5077" y="9629135"/>
            <a:ext cx="15180097" cy="38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Gordita"/>
                <a:ea typeface="Gordita"/>
                <a:cs typeface="Gordita"/>
                <a:sym typeface="Gordita"/>
              </a:rPr>
              <a:t>GOAL: </a:t>
            </a:r>
            <a:r>
              <a:rPr lang="en-US" b="true" sz="230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ASSESS THE PERFORMANCE OF TRAIN JOURNEYS IN TERMS OF EFFICIENCY AND DELAYS.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DAGkQ0WZn9o</dc:identifier>
  <dcterms:modified xsi:type="dcterms:W3CDTF">2011-08-01T06:04:30Z</dcterms:modified>
  <cp:revision>1</cp:revision>
  <dc:title>UK Railway Rides</dc:title>
</cp:coreProperties>
</file>